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Poppins Bold" charset="1" panose="00000800000000000000"/>
      <p:regular r:id="rId14"/>
    </p:embeddedFont>
    <p:embeddedFont>
      <p:font typeface="Poppins" charset="1" panose="00000500000000000000"/>
      <p:regular r:id="rId15"/>
    </p:embeddedFont>
    <p:embeddedFont>
      <p:font typeface="Open Sans" charset="1" panose="020B06060305040202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NaurahMufidahSantoso/TPSDATA_B_KELOMPOK12" TargetMode="External" Type="http://schemas.openxmlformats.org/officeDocument/2006/relationships/hyperlink"/><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8.pn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8.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jpeg" Type="http://schemas.openxmlformats.org/officeDocument/2006/relationships/image"/><Relationship Id="rId11" Target="../media/image21.jpeg" Type="http://schemas.openxmlformats.org/officeDocument/2006/relationships/image"/><Relationship Id="rId2" Target="../media/image1.jpeg" Type="http://schemas.openxmlformats.org/officeDocument/2006/relationships/image"/><Relationship Id="rId3" Target="../media/image17.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8.jpeg" Type="http://schemas.openxmlformats.org/officeDocument/2006/relationships/image"/><Relationship Id="rId9" Target="../media/image1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jpeg" Type="http://schemas.openxmlformats.org/officeDocument/2006/relationships/image"/><Relationship Id="rId11" Target="../media/image25.jpeg" Type="http://schemas.openxmlformats.org/officeDocument/2006/relationships/image"/><Relationship Id="rId12" Target="../media/image26.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 Id="rId6" Target="../media/image8.png" Type="http://schemas.openxmlformats.org/officeDocument/2006/relationships/image"/><Relationship Id="rId7" Target="../media/image4.png" Type="http://schemas.openxmlformats.org/officeDocument/2006/relationships/image"/><Relationship Id="rId8" Target="../media/image22.jpeg" Type="http://schemas.openxmlformats.org/officeDocument/2006/relationships/image"/><Relationship Id="rId9" Target="../media/image2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7.png" Type="http://schemas.openxmlformats.org/officeDocument/2006/relationships/image"/><Relationship Id="rId6" Target="../media/image9.png" Type="http://schemas.openxmlformats.org/officeDocument/2006/relationships/image"/><Relationship Id="rId7" Target="../media/image28.png" Type="http://schemas.openxmlformats.org/officeDocument/2006/relationships/image"/><Relationship Id="rId8"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https://github.com/NaurahMufidahSantoso/TPSDATA_B_KELOMPOK12" TargetMode="External" Type="http://schemas.openxmlformats.org/officeDocument/2006/relationships/hyperlink"/><Relationship Id="rId7"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47" r="0" b="-17596"/>
            </a:stretch>
          </a:blipFill>
        </p:spPr>
      </p:sp>
      <p:sp>
        <p:nvSpPr>
          <p:cNvPr name="Freeform 3" id="3"/>
          <p:cNvSpPr/>
          <p:nvPr/>
        </p:nvSpPr>
        <p:spPr>
          <a:xfrm flipH="false" flipV="false" rot="1595025">
            <a:off x="-2232309" y="8868431"/>
            <a:ext cx="6522017" cy="4114800"/>
          </a:xfrm>
          <a:custGeom>
            <a:avLst/>
            <a:gdLst/>
            <a:ahLst/>
            <a:cxnLst/>
            <a:rect r="r" b="b" t="t" l="l"/>
            <a:pathLst>
              <a:path h="4114800" w="6522017">
                <a:moveTo>
                  <a:pt x="0" y="0"/>
                </a:moveTo>
                <a:lnTo>
                  <a:pt x="6522018" y="0"/>
                </a:lnTo>
                <a:lnTo>
                  <a:pt x="65220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28937" y="6811031"/>
            <a:ext cx="7869555" cy="8229600"/>
          </a:xfrm>
          <a:custGeom>
            <a:avLst/>
            <a:gdLst/>
            <a:ahLst/>
            <a:cxnLst/>
            <a:rect r="r" b="b" t="t" l="l"/>
            <a:pathLst>
              <a:path h="8229600" w="7869555">
                <a:moveTo>
                  <a:pt x="0" y="0"/>
                </a:moveTo>
                <a:lnTo>
                  <a:pt x="7869555" y="0"/>
                </a:lnTo>
                <a:lnTo>
                  <a:pt x="7869555"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4351635" y="-2507332"/>
            <a:ext cx="9861371" cy="4819745"/>
          </a:xfrm>
          <a:custGeom>
            <a:avLst/>
            <a:gdLst/>
            <a:ahLst/>
            <a:cxnLst/>
            <a:rect r="r" b="b" t="t" l="l"/>
            <a:pathLst>
              <a:path h="4819745" w="9861371">
                <a:moveTo>
                  <a:pt x="0" y="0"/>
                </a:moveTo>
                <a:lnTo>
                  <a:pt x="9861371" y="0"/>
                </a:lnTo>
                <a:lnTo>
                  <a:pt x="9861371" y="4819745"/>
                </a:lnTo>
                <a:lnTo>
                  <a:pt x="0" y="4819745"/>
                </a:lnTo>
                <a:lnTo>
                  <a:pt x="0" y="0"/>
                </a:lnTo>
                <a:close/>
              </a:path>
            </a:pathLst>
          </a:custGeom>
          <a:blipFill>
            <a:blip r:embed="rId6"/>
            <a:stretch>
              <a:fillRect l="0" t="0" r="0" b="0"/>
            </a:stretch>
          </a:blipFill>
        </p:spPr>
      </p:sp>
      <p:sp>
        <p:nvSpPr>
          <p:cNvPr name="Freeform 6" id="6"/>
          <p:cNvSpPr/>
          <p:nvPr/>
        </p:nvSpPr>
        <p:spPr>
          <a:xfrm flipH="false" flipV="false" rot="810868">
            <a:off x="14190191" y="-5965231"/>
            <a:ext cx="7637930" cy="6915799"/>
          </a:xfrm>
          <a:custGeom>
            <a:avLst/>
            <a:gdLst/>
            <a:ahLst/>
            <a:cxnLst/>
            <a:rect r="r" b="b" t="t" l="l"/>
            <a:pathLst>
              <a:path h="6915799" w="7637930">
                <a:moveTo>
                  <a:pt x="0" y="0"/>
                </a:moveTo>
                <a:lnTo>
                  <a:pt x="7637931" y="0"/>
                </a:lnTo>
                <a:lnTo>
                  <a:pt x="7637931" y="6915798"/>
                </a:lnTo>
                <a:lnTo>
                  <a:pt x="0" y="69157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7" id="7"/>
          <p:cNvSpPr/>
          <p:nvPr/>
        </p:nvSpPr>
        <p:spPr>
          <a:xfrm flipV="true">
            <a:off x="579027" y="9636804"/>
            <a:ext cx="17129922" cy="19050"/>
          </a:xfrm>
          <a:prstGeom prst="line">
            <a:avLst/>
          </a:prstGeom>
          <a:ln cap="flat" w="19050">
            <a:solidFill>
              <a:srgbClr val="FFFFFF"/>
            </a:solidFill>
            <a:prstDash val="solid"/>
            <a:headEnd type="none" len="sm" w="sm"/>
            <a:tailEnd type="none" len="sm" w="sm"/>
          </a:ln>
        </p:spPr>
      </p:sp>
      <p:sp>
        <p:nvSpPr>
          <p:cNvPr name="AutoShape 8" id="8"/>
          <p:cNvSpPr/>
          <p:nvPr/>
        </p:nvSpPr>
        <p:spPr>
          <a:xfrm flipV="true">
            <a:off x="579051" y="631146"/>
            <a:ext cx="17129922" cy="19050"/>
          </a:xfrm>
          <a:prstGeom prst="line">
            <a:avLst/>
          </a:prstGeom>
          <a:ln cap="flat" w="19050">
            <a:solidFill>
              <a:srgbClr val="FFFFFF"/>
            </a:solidFill>
            <a:prstDash val="solid"/>
            <a:headEnd type="none" len="sm" w="sm"/>
            <a:tailEnd type="none" len="sm" w="sm"/>
          </a:ln>
        </p:spPr>
      </p:sp>
      <p:sp>
        <p:nvSpPr>
          <p:cNvPr name="TextBox 9" id="9"/>
          <p:cNvSpPr txBox="true"/>
          <p:nvPr/>
        </p:nvSpPr>
        <p:spPr>
          <a:xfrm rot="0">
            <a:off x="579027" y="2679862"/>
            <a:ext cx="17129946" cy="3326624"/>
          </a:xfrm>
          <a:prstGeom prst="rect">
            <a:avLst/>
          </a:prstGeom>
        </p:spPr>
        <p:txBody>
          <a:bodyPr anchor="t" rtlCol="false" tIns="0" lIns="0" bIns="0" rIns="0">
            <a:spAutoFit/>
          </a:bodyPr>
          <a:lstStyle/>
          <a:p>
            <a:pPr algn="r">
              <a:lnSpc>
                <a:spcPts val="12480"/>
              </a:lnSpc>
            </a:pPr>
            <a:r>
              <a:rPr lang="en-US" b="true" sz="11886">
                <a:solidFill>
                  <a:srgbClr val="FFFFFF"/>
                </a:solidFill>
                <a:latin typeface="Poppins Bold"/>
                <a:ea typeface="Poppins Bold"/>
                <a:cs typeface="Poppins Bold"/>
                <a:sym typeface="Poppins Bold"/>
              </a:rPr>
              <a:t>SISTEM KLINIK HEWAN CERIA PETS</a:t>
            </a:r>
          </a:p>
        </p:txBody>
      </p:sp>
      <p:sp>
        <p:nvSpPr>
          <p:cNvPr name="Freeform 10" id="10"/>
          <p:cNvSpPr/>
          <p:nvPr/>
        </p:nvSpPr>
        <p:spPr>
          <a:xfrm flipH="false" flipV="false" rot="0">
            <a:off x="14068650" y="812896"/>
            <a:ext cx="1656641" cy="1656641"/>
          </a:xfrm>
          <a:custGeom>
            <a:avLst/>
            <a:gdLst/>
            <a:ahLst/>
            <a:cxnLst/>
            <a:rect r="r" b="b" t="t" l="l"/>
            <a:pathLst>
              <a:path h="1656641" w="1656641">
                <a:moveTo>
                  <a:pt x="0" y="0"/>
                </a:moveTo>
                <a:lnTo>
                  <a:pt x="1656641" y="0"/>
                </a:lnTo>
                <a:lnTo>
                  <a:pt x="1656641" y="1656641"/>
                </a:lnTo>
                <a:lnTo>
                  <a:pt x="0" y="1656641"/>
                </a:lnTo>
                <a:lnTo>
                  <a:pt x="0" y="0"/>
                </a:lnTo>
                <a:close/>
              </a:path>
            </a:pathLst>
          </a:custGeom>
          <a:blipFill>
            <a:blip r:embed="rId9"/>
            <a:stretch>
              <a:fillRect l="0" t="0" r="0" b="0"/>
            </a:stretch>
          </a:blipFill>
        </p:spPr>
      </p:sp>
      <p:sp>
        <p:nvSpPr>
          <p:cNvPr name="TextBox 11" id="11"/>
          <p:cNvSpPr txBox="true"/>
          <p:nvPr/>
        </p:nvSpPr>
        <p:spPr>
          <a:xfrm rot="0">
            <a:off x="1227027" y="6356730"/>
            <a:ext cx="6531093" cy="784777"/>
          </a:xfrm>
          <a:prstGeom prst="rect">
            <a:avLst/>
          </a:prstGeom>
        </p:spPr>
        <p:txBody>
          <a:bodyPr anchor="t" rtlCol="false" tIns="0" lIns="0" bIns="0" rIns="0">
            <a:spAutoFit/>
          </a:bodyPr>
          <a:lstStyle/>
          <a:p>
            <a:pPr algn="l">
              <a:lnSpc>
                <a:spcPts val="6094"/>
              </a:lnSpc>
              <a:spcBef>
                <a:spcPct val="0"/>
              </a:spcBef>
            </a:pPr>
            <a:r>
              <a:rPr lang="en-US" b="true" sz="4353">
                <a:solidFill>
                  <a:srgbClr val="EDCBF6"/>
                </a:solidFill>
                <a:latin typeface="Poppins Bold"/>
                <a:ea typeface="Poppins Bold"/>
                <a:cs typeface="Poppins Bold"/>
                <a:sym typeface="Poppins Bold"/>
              </a:rPr>
              <a:t>KELOMPOK 12</a:t>
            </a:r>
          </a:p>
        </p:txBody>
      </p:sp>
      <p:sp>
        <p:nvSpPr>
          <p:cNvPr name="TextBox 12" id="12"/>
          <p:cNvSpPr txBox="true"/>
          <p:nvPr/>
        </p:nvSpPr>
        <p:spPr>
          <a:xfrm rot="0">
            <a:off x="1659429" y="7341531"/>
            <a:ext cx="4384381" cy="1480949"/>
          </a:xfrm>
          <a:prstGeom prst="rect">
            <a:avLst/>
          </a:prstGeom>
        </p:spPr>
        <p:txBody>
          <a:bodyPr anchor="t" rtlCol="false" tIns="0" lIns="0" bIns="0" rIns="0">
            <a:spAutoFit/>
          </a:bodyPr>
          <a:lstStyle/>
          <a:p>
            <a:pPr algn="l">
              <a:lnSpc>
                <a:spcPts val="3938"/>
              </a:lnSpc>
            </a:pPr>
            <a:r>
              <a:rPr lang="en-US" sz="2557">
                <a:solidFill>
                  <a:srgbClr val="FFFFFF"/>
                </a:solidFill>
                <a:latin typeface="Poppins"/>
                <a:ea typeface="Poppins"/>
                <a:cs typeface="Poppins"/>
                <a:sym typeface="Poppins"/>
              </a:rPr>
              <a:t>Elyza</a:t>
            </a:r>
          </a:p>
          <a:p>
            <a:pPr algn="l">
              <a:lnSpc>
                <a:spcPts val="3938"/>
              </a:lnSpc>
            </a:pPr>
            <a:r>
              <a:rPr lang="en-US" sz="2557">
                <a:solidFill>
                  <a:srgbClr val="FFFFFF"/>
                </a:solidFill>
                <a:latin typeface="Poppins"/>
                <a:ea typeface="Poppins"/>
                <a:cs typeface="Poppins"/>
                <a:sym typeface="Poppins"/>
              </a:rPr>
              <a:t>Naurah Mufidah Santoso</a:t>
            </a:r>
          </a:p>
          <a:p>
            <a:pPr algn="l">
              <a:lnSpc>
                <a:spcPts val="3938"/>
              </a:lnSpc>
            </a:pPr>
            <a:r>
              <a:rPr lang="en-US" sz="2557">
                <a:solidFill>
                  <a:srgbClr val="FFFFFF"/>
                </a:solidFill>
                <a:latin typeface="Poppins"/>
                <a:ea typeface="Poppins"/>
                <a:cs typeface="Poppins"/>
                <a:sym typeface="Poppins"/>
              </a:rPr>
              <a:t>Rahma Diva Nurfitasari</a:t>
            </a:r>
          </a:p>
        </p:txBody>
      </p:sp>
      <p:sp>
        <p:nvSpPr>
          <p:cNvPr name="TextBox 13" id="13"/>
          <p:cNvSpPr txBox="true"/>
          <p:nvPr/>
        </p:nvSpPr>
        <p:spPr>
          <a:xfrm rot="0">
            <a:off x="6232518" y="7341531"/>
            <a:ext cx="3316341" cy="1480949"/>
          </a:xfrm>
          <a:prstGeom prst="rect">
            <a:avLst/>
          </a:prstGeom>
        </p:spPr>
        <p:txBody>
          <a:bodyPr anchor="t" rtlCol="false" tIns="0" lIns="0" bIns="0" rIns="0">
            <a:spAutoFit/>
          </a:bodyPr>
          <a:lstStyle/>
          <a:p>
            <a:pPr algn="l">
              <a:lnSpc>
                <a:spcPts val="3938"/>
              </a:lnSpc>
            </a:pPr>
            <a:r>
              <a:rPr lang="en-US" sz="2557">
                <a:solidFill>
                  <a:srgbClr val="EDCBF6"/>
                </a:solidFill>
                <a:latin typeface="Poppins"/>
                <a:ea typeface="Poppins"/>
                <a:cs typeface="Poppins"/>
                <a:sym typeface="Poppins"/>
              </a:rPr>
              <a:t>2400018106</a:t>
            </a:r>
          </a:p>
          <a:p>
            <a:pPr algn="l">
              <a:lnSpc>
                <a:spcPts val="3938"/>
              </a:lnSpc>
            </a:pPr>
            <a:r>
              <a:rPr lang="en-US" sz="2557">
                <a:solidFill>
                  <a:srgbClr val="EDCBF6"/>
                </a:solidFill>
                <a:latin typeface="Poppins"/>
                <a:ea typeface="Poppins"/>
                <a:cs typeface="Poppins"/>
                <a:sym typeface="Poppins"/>
              </a:rPr>
              <a:t>2400018111</a:t>
            </a:r>
          </a:p>
          <a:p>
            <a:pPr algn="l">
              <a:lnSpc>
                <a:spcPts val="3938"/>
              </a:lnSpc>
            </a:pPr>
            <a:r>
              <a:rPr lang="en-US" sz="2557">
                <a:solidFill>
                  <a:srgbClr val="EDCBF6"/>
                </a:solidFill>
                <a:latin typeface="Poppins"/>
                <a:ea typeface="Poppins"/>
                <a:cs typeface="Poppins"/>
                <a:sym typeface="Poppins"/>
              </a:rPr>
              <a:t>2400018114</a:t>
            </a:r>
          </a:p>
        </p:txBody>
      </p:sp>
      <p:sp>
        <p:nvSpPr>
          <p:cNvPr name="TextBox 14" id="14"/>
          <p:cNvSpPr txBox="true"/>
          <p:nvPr/>
        </p:nvSpPr>
        <p:spPr>
          <a:xfrm rot="0">
            <a:off x="9943563" y="7685520"/>
            <a:ext cx="6729532" cy="580390"/>
          </a:xfrm>
          <a:prstGeom prst="rect">
            <a:avLst/>
          </a:prstGeom>
        </p:spPr>
        <p:txBody>
          <a:bodyPr anchor="t" rtlCol="false" tIns="0" lIns="0" bIns="0" rIns="0">
            <a:spAutoFit/>
          </a:bodyPr>
          <a:lstStyle/>
          <a:p>
            <a:pPr algn="ctr">
              <a:lnSpc>
                <a:spcPts val="4759"/>
              </a:lnSpc>
            </a:pPr>
            <a:r>
              <a:rPr lang="en-US" sz="3399" u="sng">
                <a:solidFill>
                  <a:srgbClr val="FFFFFF"/>
                </a:solidFill>
                <a:latin typeface="Open Sans"/>
                <a:ea typeface="Open Sans"/>
                <a:cs typeface="Open Sans"/>
                <a:sym typeface="Open Sans"/>
                <a:hlinkClick r:id="rId10" tooltip="https://github.com/NaurahMufidahSantoso/TPSDATA_B_KELOMPOK12"/>
              </a:rPr>
              <a:t>Link Github - Sistem Klinik Hewan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026585">
            <a:off x="12345091" y="-5168802"/>
            <a:ext cx="7590136" cy="7745037"/>
          </a:xfrm>
          <a:custGeom>
            <a:avLst/>
            <a:gdLst/>
            <a:ahLst/>
            <a:cxnLst/>
            <a:rect r="r" b="b" t="t" l="l"/>
            <a:pathLst>
              <a:path h="7745037" w="7590136">
                <a:moveTo>
                  <a:pt x="0" y="0"/>
                </a:moveTo>
                <a:lnTo>
                  <a:pt x="7590136" y="0"/>
                </a:lnTo>
                <a:lnTo>
                  <a:pt x="7590136" y="7745037"/>
                </a:lnTo>
                <a:lnTo>
                  <a:pt x="0" y="7745037"/>
                </a:lnTo>
                <a:lnTo>
                  <a:pt x="0" y="0"/>
                </a:lnTo>
                <a:close/>
              </a:path>
            </a:pathLst>
          </a:custGeom>
          <a:blipFill>
            <a:blip r:embed="rId3"/>
            <a:stretch>
              <a:fillRect l="0" t="0" r="0" b="0"/>
            </a:stretch>
          </a:blipFill>
        </p:spPr>
      </p:sp>
      <p:sp>
        <p:nvSpPr>
          <p:cNvPr name="Freeform 4" id="4"/>
          <p:cNvSpPr/>
          <p:nvPr/>
        </p:nvSpPr>
        <p:spPr>
          <a:xfrm flipH="false" flipV="false" rot="1595025">
            <a:off x="-2232309" y="8868431"/>
            <a:ext cx="6522017" cy="4114800"/>
          </a:xfrm>
          <a:custGeom>
            <a:avLst/>
            <a:gdLst/>
            <a:ahLst/>
            <a:cxnLst/>
            <a:rect r="r" b="b" t="t" l="l"/>
            <a:pathLst>
              <a:path h="4114800" w="6522017">
                <a:moveTo>
                  <a:pt x="0" y="0"/>
                </a:moveTo>
                <a:lnTo>
                  <a:pt x="6522018" y="0"/>
                </a:lnTo>
                <a:lnTo>
                  <a:pt x="65220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425972"/>
            <a:ext cx="6203589" cy="1628769"/>
          </a:xfrm>
          <a:prstGeom prst="rect">
            <a:avLst/>
          </a:prstGeom>
        </p:spPr>
        <p:txBody>
          <a:bodyPr anchor="t" rtlCol="false" tIns="0" lIns="0" bIns="0" rIns="0">
            <a:spAutoFit/>
          </a:bodyPr>
          <a:lstStyle/>
          <a:p>
            <a:pPr algn="l">
              <a:lnSpc>
                <a:spcPts val="12600"/>
              </a:lnSpc>
              <a:spcBef>
                <a:spcPct val="0"/>
              </a:spcBef>
            </a:pPr>
            <a:r>
              <a:rPr lang="en-US" b="true" sz="9000">
                <a:solidFill>
                  <a:srgbClr val="FFFFFF"/>
                </a:solidFill>
                <a:latin typeface="Poppins Bold"/>
                <a:ea typeface="Poppins Bold"/>
                <a:cs typeface="Poppins Bold"/>
                <a:sym typeface="Poppins Bold"/>
              </a:rPr>
              <a:t>DESKRIPSI</a:t>
            </a:r>
          </a:p>
        </p:txBody>
      </p:sp>
      <p:sp>
        <p:nvSpPr>
          <p:cNvPr name="AutoShape 6" id="6"/>
          <p:cNvSpPr/>
          <p:nvPr/>
        </p:nvSpPr>
        <p:spPr>
          <a:xfrm flipV="true">
            <a:off x="1130930" y="9239250"/>
            <a:ext cx="16026140" cy="9525"/>
          </a:xfrm>
          <a:prstGeom prst="line">
            <a:avLst/>
          </a:prstGeom>
          <a:ln cap="flat" w="19050">
            <a:solidFill>
              <a:srgbClr val="FFFFFF"/>
            </a:solidFill>
            <a:prstDash val="solid"/>
            <a:headEnd type="none" len="sm" w="sm"/>
            <a:tailEnd type="none" len="sm" w="sm"/>
          </a:ln>
        </p:spPr>
      </p:sp>
      <p:sp>
        <p:nvSpPr>
          <p:cNvPr name="TextBox 7" id="7"/>
          <p:cNvSpPr txBox="true"/>
          <p:nvPr/>
        </p:nvSpPr>
        <p:spPr>
          <a:xfrm rot="0">
            <a:off x="1306758" y="2389617"/>
            <a:ext cx="15118359" cy="6652576"/>
          </a:xfrm>
          <a:prstGeom prst="rect">
            <a:avLst/>
          </a:prstGeom>
        </p:spPr>
        <p:txBody>
          <a:bodyPr anchor="t" rtlCol="false" tIns="0" lIns="0" bIns="0" rIns="0">
            <a:spAutoFit/>
          </a:bodyPr>
          <a:lstStyle/>
          <a:p>
            <a:pPr algn="just">
              <a:lnSpc>
                <a:spcPts val="5288"/>
              </a:lnSpc>
              <a:spcBef>
                <a:spcPct val="0"/>
              </a:spcBef>
            </a:pPr>
            <a:r>
              <a:rPr lang="en-US" sz="3433">
                <a:solidFill>
                  <a:srgbClr val="FFFFFF"/>
                </a:solidFill>
                <a:latin typeface="Poppins"/>
                <a:ea typeface="Poppins"/>
                <a:cs typeface="Poppins"/>
                <a:sym typeface="Poppins"/>
              </a:rPr>
              <a:t>Sistem Informasi Klinik Hewan Ceria Pets merupakan aplikasi berbasis C++ yang dirancang untuk mengelola operasional klinik hewan secara terstruktur dan efisien. Sistem ini bertujuan mempermudah pengelolaan data pasien dan pemilik, pengaturan antrian pemeriksaan, pencatatan diagnosa dan tindakan medis, rawat inap, serta proses pembayaran dan pembuatan laporan. Dalam implementasinya, sistem memanfaatkan Circular Linked List, Queue, Priority Queue, dan Array sebagai struktur data utama, dengan penyimpanan data berbasis file teks untuk menjaga konsistensi dan kerapihan administrasi klinik.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250320" y="-1738674"/>
            <a:ext cx="5499889" cy="4523658"/>
          </a:xfrm>
          <a:custGeom>
            <a:avLst/>
            <a:gdLst/>
            <a:ahLst/>
            <a:cxnLst/>
            <a:rect r="r" b="b" t="t" l="l"/>
            <a:pathLst>
              <a:path h="4523658" w="5499889">
                <a:moveTo>
                  <a:pt x="0" y="0"/>
                </a:moveTo>
                <a:lnTo>
                  <a:pt x="5499889" y="0"/>
                </a:lnTo>
                <a:lnTo>
                  <a:pt x="5499889" y="4523659"/>
                </a:lnTo>
                <a:lnTo>
                  <a:pt x="0" y="4523659"/>
                </a:lnTo>
                <a:lnTo>
                  <a:pt x="0" y="0"/>
                </a:lnTo>
                <a:close/>
              </a:path>
            </a:pathLst>
          </a:custGeom>
          <a:blipFill>
            <a:blip r:embed="rId3"/>
            <a:stretch>
              <a:fillRect l="0" t="0" r="0" b="0"/>
            </a:stretch>
          </a:blipFill>
        </p:spPr>
      </p:sp>
      <p:sp>
        <p:nvSpPr>
          <p:cNvPr name="Freeform 4" id="4"/>
          <p:cNvSpPr/>
          <p:nvPr/>
        </p:nvSpPr>
        <p:spPr>
          <a:xfrm flipH="false" flipV="false" rot="0">
            <a:off x="14406679" y="3520872"/>
            <a:ext cx="6860901" cy="5737428"/>
          </a:xfrm>
          <a:custGeom>
            <a:avLst/>
            <a:gdLst/>
            <a:ahLst/>
            <a:cxnLst/>
            <a:rect r="r" b="b" t="t" l="l"/>
            <a:pathLst>
              <a:path h="5737428" w="6860901">
                <a:moveTo>
                  <a:pt x="0" y="0"/>
                </a:moveTo>
                <a:lnTo>
                  <a:pt x="6860901" y="0"/>
                </a:lnTo>
                <a:lnTo>
                  <a:pt x="6860901" y="5737428"/>
                </a:lnTo>
                <a:lnTo>
                  <a:pt x="0" y="5737428"/>
                </a:lnTo>
                <a:lnTo>
                  <a:pt x="0" y="0"/>
                </a:lnTo>
                <a:close/>
              </a:path>
            </a:pathLst>
          </a:custGeom>
          <a:blipFill>
            <a:blip r:embed="rId4"/>
            <a:stretch>
              <a:fillRect l="0" t="0" r="0" b="0"/>
            </a:stretch>
          </a:blipFill>
        </p:spPr>
      </p:sp>
      <p:grpSp>
        <p:nvGrpSpPr>
          <p:cNvPr name="Group 5" id="5"/>
          <p:cNvGrpSpPr/>
          <p:nvPr/>
        </p:nvGrpSpPr>
        <p:grpSpPr>
          <a:xfrm rot="0">
            <a:off x="10357747" y="3156985"/>
            <a:ext cx="7479383" cy="5141642"/>
            <a:chOff x="0" y="0"/>
            <a:chExt cx="1454274" cy="999729"/>
          </a:xfrm>
        </p:grpSpPr>
        <p:sp>
          <p:nvSpPr>
            <p:cNvPr name="Freeform 6" id="6"/>
            <p:cNvSpPr/>
            <p:nvPr/>
          </p:nvSpPr>
          <p:spPr>
            <a:xfrm flipH="false" flipV="false" rot="0">
              <a:off x="0" y="0"/>
              <a:ext cx="1454274" cy="999729"/>
            </a:xfrm>
            <a:custGeom>
              <a:avLst/>
              <a:gdLst/>
              <a:ahLst/>
              <a:cxnLst/>
              <a:rect r="r" b="b" t="t" l="l"/>
              <a:pathLst>
                <a:path h="999729" w="1454274">
                  <a:moveTo>
                    <a:pt x="33123" y="0"/>
                  </a:moveTo>
                  <a:lnTo>
                    <a:pt x="1421150" y="0"/>
                  </a:lnTo>
                  <a:cubicBezTo>
                    <a:pt x="1429935" y="0"/>
                    <a:pt x="1438360" y="3490"/>
                    <a:pt x="1444572" y="9702"/>
                  </a:cubicBezTo>
                  <a:cubicBezTo>
                    <a:pt x="1450784" y="15913"/>
                    <a:pt x="1454274" y="24338"/>
                    <a:pt x="1454274" y="33123"/>
                  </a:cubicBezTo>
                  <a:lnTo>
                    <a:pt x="1454274" y="966606"/>
                  </a:lnTo>
                  <a:cubicBezTo>
                    <a:pt x="1454274" y="975390"/>
                    <a:pt x="1450784" y="983815"/>
                    <a:pt x="1444572" y="990027"/>
                  </a:cubicBezTo>
                  <a:cubicBezTo>
                    <a:pt x="1438360" y="996239"/>
                    <a:pt x="1429935" y="999729"/>
                    <a:pt x="1421150" y="999729"/>
                  </a:cubicBezTo>
                  <a:lnTo>
                    <a:pt x="33123" y="999729"/>
                  </a:lnTo>
                  <a:cubicBezTo>
                    <a:pt x="24338" y="999729"/>
                    <a:pt x="15913" y="996239"/>
                    <a:pt x="9702" y="990027"/>
                  </a:cubicBezTo>
                  <a:cubicBezTo>
                    <a:pt x="3490" y="983815"/>
                    <a:pt x="0" y="975390"/>
                    <a:pt x="0" y="966606"/>
                  </a:cubicBezTo>
                  <a:lnTo>
                    <a:pt x="0" y="33123"/>
                  </a:lnTo>
                  <a:cubicBezTo>
                    <a:pt x="0" y="24338"/>
                    <a:pt x="3490" y="15913"/>
                    <a:pt x="9702" y="9702"/>
                  </a:cubicBezTo>
                  <a:cubicBezTo>
                    <a:pt x="15913" y="3490"/>
                    <a:pt x="24338" y="0"/>
                    <a:pt x="33123" y="0"/>
                  </a:cubicBezTo>
                  <a:close/>
                </a:path>
              </a:pathLst>
            </a:custGeom>
            <a:blipFill>
              <a:blip r:embed="rId5"/>
              <a:stretch>
                <a:fillRect l="-891" t="0" r="-891" b="0"/>
              </a:stretch>
            </a:blipFill>
          </p:spPr>
        </p:sp>
      </p:grpSp>
      <p:sp>
        <p:nvSpPr>
          <p:cNvPr name="Freeform 7" id="7"/>
          <p:cNvSpPr/>
          <p:nvPr/>
        </p:nvSpPr>
        <p:spPr>
          <a:xfrm flipH="false" flipV="false" rot="0">
            <a:off x="16299378" y="8599869"/>
            <a:ext cx="1316862" cy="1316862"/>
          </a:xfrm>
          <a:custGeom>
            <a:avLst/>
            <a:gdLst/>
            <a:ahLst/>
            <a:cxnLst/>
            <a:rect r="r" b="b" t="t" l="l"/>
            <a:pathLst>
              <a:path h="1316862" w="1316862">
                <a:moveTo>
                  <a:pt x="0" y="0"/>
                </a:moveTo>
                <a:lnTo>
                  <a:pt x="1316862" y="0"/>
                </a:lnTo>
                <a:lnTo>
                  <a:pt x="1316862" y="1316862"/>
                </a:lnTo>
                <a:lnTo>
                  <a:pt x="0" y="1316862"/>
                </a:lnTo>
                <a:lnTo>
                  <a:pt x="0" y="0"/>
                </a:lnTo>
                <a:close/>
              </a:path>
            </a:pathLst>
          </a:custGeom>
          <a:blipFill>
            <a:blip r:embed="rId6"/>
            <a:stretch>
              <a:fillRect l="0" t="0" r="0" b="0"/>
            </a:stretch>
          </a:blipFill>
        </p:spPr>
      </p:sp>
      <p:sp>
        <p:nvSpPr>
          <p:cNvPr name="Freeform 8" id="8"/>
          <p:cNvSpPr/>
          <p:nvPr/>
        </p:nvSpPr>
        <p:spPr>
          <a:xfrm flipH="false" flipV="false" rot="1595025">
            <a:off x="-2232309" y="8868431"/>
            <a:ext cx="6522017" cy="4114800"/>
          </a:xfrm>
          <a:custGeom>
            <a:avLst/>
            <a:gdLst/>
            <a:ahLst/>
            <a:cxnLst/>
            <a:rect r="r" b="b" t="t" l="l"/>
            <a:pathLst>
              <a:path h="4114800" w="6522017">
                <a:moveTo>
                  <a:pt x="0" y="0"/>
                </a:moveTo>
                <a:lnTo>
                  <a:pt x="6522018" y="0"/>
                </a:lnTo>
                <a:lnTo>
                  <a:pt x="652201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249569" y="2399250"/>
            <a:ext cx="7364883" cy="6943725"/>
          </a:xfrm>
          <a:prstGeom prst="rect">
            <a:avLst/>
          </a:prstGeom>
        </p:spPr>
        <p:txBody>
          <a:bodyPr anchor="t" rtlCol="false" tIns="0" lIns="0" bIns="0" rIns="0">
            <a:spAutoFit/>
          </a:bodyPr>
          <a:lstStyle/>
          <a:p>
            <a:pPr algn="l">
              <a:lnSpc>
                <a:spcPts val="4200"/>
              </a:lnSpc>
            </a:pPr>
            <a:r>
              <a:rPr lang="en-US" sz="3000">
                <a:solidFill>
                  <a:srgbClr val="FFFFFF"/>
                </a:solidFill>
                <a:latin typeface="Poppins"/>
                <a:ea typeface="Poppins"/>
                <a:cs typeface="Poppins"/>
                <a:sym typeface="Poppins"/>
              </a:rPr>
              <a:t>Sistem Klinik Hewan dimulai dari pendaftaran pasien menggunakan Nomor KTP pemilik sebagai identitas, dengan data disimpan dalam Circular Linked List. Pasien kemudian diatur dalam antrian pemeriksaan menggunakan Queue dan Priority Queue untuk kondisi darurat, dilanjutkan pencatatan pemeriksaan dan tindakan medis menggunakan Array hingga proses pembayaran dan penyimpanan laporan dalam file teks.</a:t>
            </a:r>
          </a:p>
          <a:p>
            <a:pPr algn="l">
              <a:lnSpc>
                <a:spcPts val="4200"/>
              </a:lnSpc>
              <a:spcBef>
                <a:spcPct val="0"/>
              </a:spcBef>
            </a:pPr>
          </a:p>
        </p:txBody>
      </p:sp>
      <p:sp>
        <p:nvSpPr>
          <p:cNvPr name="TextBox 10" id="10"/>
          <p:cNvSpPr txBox="true"/>
          <p:nvPr/>
        </p:nvSpPr>
        <p:spPr>
          <a:xfrm rot="0">
            <a:off x="2249569" y="790575"/>
            <a:ext cx="11656541" cy="1454149"/>
          </a:xfrm>
          <a:prstGeom prst="rect">
            <a:avLst/>
          </a:prstGeom>
        </p:spPr>
        <p:txBody>
          <a:bodyPr anchor="t" rtlCol="false" tIns="0" lIns="0" bIns="0" rIns="0">
            <a:spAutoFit/>
          </a:bodyPr>
          <a:lstStyle/>
          <a:p>
            <a:pPr algn="l">
              <a:lnSpc>
                <a:spcPts val="11200"/>
              </a:lnSpc>
              <a:spcBef>
                <a:spcPct val="0"/>
              </a:spcBef>
            </a:pPr>
            <a:r>
              <a:rPr lang="en-US" b="true" sz="8000">
                <a:solidFill>
                  <a:srgbClr val="FFFFFF"/>
                </a:solidFill>
                <a:latin typeface="Poppins Bold"/>
                <a:ea typeface="Poppins Bold"/>
                <a:cs typeface="Poppins Bold"/>
                <a:sym typeface="Poppins Bold"/>
              </a:rPr>
              <a:t>ALUR DAN PENERAPAN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595025">
            <a:off x="-2537109" y="9336203"/>
            <a:ext cx="6522017" cy="4114800"/>
          </a:xfrm>
          <a:custGeom>
            <a:avLst/>
            <a:gdLst/>
            <a:ahLst/>
            <a:cxnLst/>
            <a:rect r="r" b="b" t="t" l="l"/>
            <a:pathLst>
              <a:path h="4114800" w="6522017">
                <a:moveTo>
                  <a:pt x="0" y="0"/>
                </a:moveTo>
                <a:lnTo>
                  <a:pt x="6522018" y="0"/>
                </a:lnTo>
                <a:lnTo>
                  <a:pt x="65220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042113">
            <a:off x="15247218" y="-2790970"/>
            <a:ext cx="4511517" cy="4347974"/>
          </a:xfrm>
          <a:custGeom>
            <a:avLst/>
            <a:gdLst/>
            <a:ahLst/>
            <a:cxnLst/>
            <a:rect r="r" b="b" t="t" l="l"/>
            <a:pathLst>
              <a:path h="4347974" w="4511517">
                <a:moveTo>
                  <a:pt x="0" y="0"/>
                </a:moveTo>
                <a:lnTo>
                  <a:pt x="4511517" y="0"/>
                </a:lnTo>
                <a:lnTo>
                  <a:pt x="4511517" y="4347974"/>
                </a:lnTo>
                <a:lnTo>
                  <a:pt x="0" y="4347974"/>
                </a:lnTo>
                <a:lnTo>
                  <a:pt x="0" y="0"/>
                </a:lnTo>
                <a:close/>
              </a:path>
            </a:pathLst>
          </a:custGeom>
          <a:blipFill>
            <a:blip r:embed="rId5"/>
            <a:stretch>
              <a:fillRect l="0" t="0" r="0" b="0"/>
            </a:stretch>
          </a:blipFill>
        </p:spPr>
      </p:sp>
      <p:sp>
        <p:nvSpPr>
          <p:cNvPr name="Freeform 5" id="5"/>
          <p:cNvSpPr/>
          <p:nvPr/>
        </p:nvSpPr>
        <p:spPr>
          <a:xfrm flipH="false" flipV="false" rot="5400000">
            <a:off x="1976142" y="1789495"/>
            <a:ext cx="7048985" cy="8364274"/>
          </a:xfrm>
          <a:custGeom>
            <a:avLst/>
            <a:gdLst/>
            <a:ahLst/>
            <a:cxnLst/>
            <a:rect r="r" b="b" t="t" l="l"/>
            <a:pathLst>
              <a:path h="8364274" w="7048985">
                <a:moveTo>
                  <a:pt x="0" y="0"/>
                </a:moveTo>
                <a:lnTo>
                  <a:pt x="7048985" y="0"/>
                </a:lnTo>
                <a:lnTo>
                  <a:pt x="7048985" y="8364275"/>
                </a:lnTo>
                <a:lnTo>
                  <a:pt x="0" y="8364275"/>
                </a:lnTo>
                <a:lnTo>
                  <a:pt x="0" y="0"/>
                </a:lnTo>
                <a:close/>
              </a:path>
            </a:pathLst>
          </a:custGeom>
          <a:blipFill>
            <a:blip r:embed="rId6">
              <a:alphaModFix amt="25000"/>
            </a:blip>
            <a:stretch>
              <a:fillRect l="-76798" t="-35487" r="-73424" b="0"/>
            </a:stretch>
          </a:blipFill>
        </p:spPr>
      </p:sp>
      <p:sp>
        <p:nvSpPr>
          <p:cNvPr name="Freeform 6" id="6"/>
          <p:cNvSpPr/>
          <p:nvPr/>
        </p:nvSpPr>
        <p:spPr>
          <a:xfrm flipH="false" flipV="false" rot="5400000">
            <a:off x="10329053" y="2042089"/>
            <a:ext cx="7048985" cy="7859087"/>
          </a:xfrm>
          <a:custGeom>
            <a:avLst/>
            <a:gdLst/>
            <a:ahLst/>
            <a:cxnLst/>
            <a:rect r="r" b="b" t="t" l="l"/>
            <a:pathLst>
              <a:path h="7859087" w="7048985">
                <a:moveTo>
                  <a:pt x="0" y="0"/>
                </a:moveTo>
                <a:lnTo>
                  <a:pt x="7048985" y="0"/>
                </a:lnTo>
                <a:lnTo>
                  <a:pt x="7048985" y="7859087"/>
                </a:lnTo>
                <a:lnTo>
                  <a:pt x="0" y="7859087"/>
                </a:lnTo>
                <a:lnTo>
                  <a:pt x="0" y="0"/>
                </a:lnTo>
                <a:close/>
              </a:path>
            </a:pathLst>
          </a:custGeom>
          <a:blipFill>
            <a:blip r:embed="rId6">
              <a:alphaModFix amt="25000"/>
            </a:blip>
            <a:stretch>
              <a:fillRect l="-38451" t="0" r="-35077" b="0"/>
            </a:stretch>
          </a:blipFill>
        </p:spPr>
      </p:sp>
      <p:sp>
        <p:nvSpPr>
          <p:cNvPr name="TextBox 7" id="7"/>
          <p:cNvSpPr txBox="true"/>
          <p:nvPr/>
        </p:nvSpPr>
        <p:spPr>
          <a:xfrm rot="0">
            <a:off x="2302994" y="840994"/>
            <a:ext cx="12219105" cy="1093851"/>
          </a:xfrm>
          <a:prstGeom prst="rect">
            <a:avLst/>
          </a:prstGeom>
        </p:spPr>
        <p:txBody>
          <a:bodyPr anchor="t" rtlCol="false" tIns="0" lIns="0" bIns="0" rIns="0">
            <a:spAutoFit/>
          </a:bodyPr>
          <a:lstStyle/>
          <a:p>
            <a:pPr algn="ctr">
              <a:lnSpc>
                <a:spcPts val="8142"/>
              </a:lnSpc>
            </a:pPr>
            <a:r>
              <a:rPr lang="en-US" b="true" sz="6900">
                <a:solidFill>
                  <a:srgbClr val="FFFFFF"/>
                </a:solidFill>
                <a:latin typeface="Poppins Bold"/>
                <a:ea typeface="Poppins Bold"/>
                <a:cs typeface="Poppins Bold"/>
                <a:sym typeface="Poppins Bold"/>
              </a:rPr>
              <a:t>FITUR DAN STRUKTUR FILE</a:t>
            </a:r>
          </a:p>
        </p:txBody>
      </p:sp>
      <p:sp>
        <p:nvSpPr>
          <p:cNvPr name="Freeform 8" id="8"/>
          <p:cNvSpPr/>
          <p:nvPr/>
        </p:nvSpPr>
        <p:spPr>
          <a:xfrm flipH="false" flipV="false" rot="0">
            <a:off x="986132" y="617983"/>
            <a:ext cx="1316862" cy="1316862"/>
          </a:xfrm>
          <a:custGeom>
            <a:avLst/>
            <a:gdLst/>
            <a:ahLst/>
            <a:cxnLst/>
            <a:rect r="r" b="b" t="t" l="l"/>
            <a:pathLst>
              <a:path h="1316862" w="1316862">
                <a:moveTo>
                  <a:pt x="0" y="0"/>
                </a:moveTo>
                <a:lnTo>
                  <a:pt x="1316862" y="0"/>
                </a:lnTo>
                <a:lnTo>
                  <a:pt x="1316862" y="1316862"/>
                </a:lnTo>
                <a:lnTo>
                  <a:pt x="0" y="1316862"/>
                </a:lnTo>
                <a:lnTo>
                  <a:pt x="0" y="0"/>
                </a:lnTo>
                <a:close/>
              </a:path>
            </a:pathLst>
          </a:custGeom>
          <a:blipFill>
            <a:blip r:embed="rId7"/>
            <a:stretch>
              <a:fillRect l="0" t="0" r="0" b="0"/>
            </a:stretch>
          </a:blipFill>
        </p:spPr>
      </p:sp>
      <p:sp>
        <p:nvSpPr>
          <p:cNvPr name="Freeform 9" id="9"/>
          <p:cNvSpPr/>
          <p:nvPr/>
        </p:nvSpPr>
        <p:spPr>
          <a:xfrm flipH="false" flipV="false" rot="0">
            <a:off x="1964405" y="2617852"/>
            <a:ext cx="7291738" cy="3513418"/>
          </a:xfrm>
          <a:custGeom>
            <a:avLst/>
            <a:gdLst/>
            <a:ahLst/>
            <a:cxnLst/>
            <a:rect r="r" b="b" t="t" l="l"/>
            <a:pathLst>
              <a:path h="3513418" w="7291738">
                <a:moveTo>
                  <a:pt x="0" y="0"/>
                </a:moveTo>
                <a:lnTo>
                  <a:pt x="7291738" y="0"/>
                </a:lnTo>
                <a:lnTo>
                  <a:pt x="7291738" y="3513418"/>
                </a:lnTo>
                <a:lnTo>
                  <a:pt x="0" y="3513418"/>
                </a:lnTo>
                <a:lnTo>
                  <a:pt x="0" y="0"/>
                </a:lnTo>
                <a:close/>
              </a:path>
            </a:pathLst>
          </a:custGeom>
          <a:blipFill>
            <a:blip r:embed="rId8"/>
            <a:stretch>
              <a:fillRect l="0" t="-11042" r="-1213" b="-7115"/>
            </a:stretch>
          </a:blipFill>
        </p:spPr>
      </p:sp>
      <p:sp>
        <p:nvSpPr>
          <p:cNvPr name="Freeform 10" id="10"/>
          <p:cNvSpPr/>
          <p:nvPr/>
        </p:nvSpPr>
        <p:spPr>
          <a:xfrm flipH="false" flipV="false" rot="0">
            <a:off x="14509324" y="2617852"/>
            <a:ext cx="2749976" cy="6386795"/>
          </a:xfrm>
          <a:custGeom>
            <a:avLst/>
            <a:gdLst/>
            <a:ahLst/>
            <a:cxnLst/>
            <a:rect r="r" b="b" t="t" l="l"/>
            <a:pathLst>
              <a:path h="6386795" w="2749976">
                <a:moveTo>
                  <a:pt x="0" y="0"/>
                </a:moveTo>
                <a:lnTo>
                  <a:pt x="2749976" y="0"/>
                </a:lnTo>
                <a:lnTo>
                  <a:pt x="2749976" y="6386796"/>
                </a:lnTo>
                <a:lnTo>
                  <a:pt x="0" y="6386796"/>
                </a:lnTo>
                <a:lnTo>
                  <a:pt x="0" y="0"/>
                </a:lnTo>
                <a:close/>
              </a:path>
            </a:pathLst>
          </a:custGeom>
          <a:blipFill>
            <a:blip r:embed="rId9"/>
            <a:stretch>
              <a:fillRect l="0" t="0" r="-144317" b="0"/>
            </a:stretch>
          </a:blipFill>
        </p:spPr>
      </p:sp>
      <p:sp>
        <p:nvSpPr>
          <p:cNvPr name="TextBox 11" id="11"/>
          <p:cNvSpPr txBox="true"/>
          <p:nvPr/>
        </p:nvSpPr>
        <p:spPr>
          <a:xfrm rot="0">
            <a:off x="1964405" y="6314956"/>
            <a:ext cx="3551229" cy="599484"/>
          </a:xfrm>
          <a:prstGeom prst="rect">
            <a:avLst/>
          </a:prstGeom>
        </p:spPr>
        <p:txBody>
          <a:bodyPr anchor="t" rtlCol="false" tIns="0" lIns="0" bIns="0" rIns="0">
            <a:spAutoFit/>
          </a:bodyPr>
          <a:lstStyle/>
          <a:p>
            <a:pPr algn="ctr">
              <a:lnSpc>
                <a:spcPts val="4410"/>
              </a:lnSpc>
            </a:pPr>
            <a:r>
              <a:rPr lang="en-US" b="true" sz="3769">
                <a:solidFill>
                  <a:srgbClr val="FFFFFF"/>
                </a:solidFill>
                <a:latin typeface="Poppins Bold"/>
                <a:ea typeface="Poppins Bold"/>
                <a:cs typeface="Poppins Bold"/>
                <a:sym typeface="Poppins Bold"/>
              </a:rPr>
              <a:t>Fitur Utama</a:t>
            </a:r>
          </a:p>
        </p:txBody>
      </p:sp>
      <p:sp>
        <p:nvSpPr>
          <p:cNvPr name="TextBox 12" id="12"/>
          <p:cNvSpPr txBox="true"/>
          <p:nvPr/>
        </p:nvSpPr>
        <p:spPr>
          <a:xfrm rot="0">
            <a:off x="10465469" y="2789041"/>
            <a:ext cx="3551229" cy="599484"/>
          </a:xfrm>
          <a:prstGeom prst="rect">
            <a:avLst/>
          </a:prstGeom>
        </p:spPr>
        <p:txBody>
          <a:bodyPr anchor="t" rtlCol="false" tIns="0" lIns="0" bIns="0" rIns="0">
            <a:spAutoFit/>
          </a:bodyPr>
          <a:lstStyle/>
          <a:p>
            <a:pPr algn="ctr">
              <a:lnSpc>
                <a:spcPts val="4410"/>
              </a:lnSpc>
            </a:pPr>
            <a:r>
              <a:rPr lang="en-US" b="true" sz="3769">
                <a:solidFill>
                  <a:srgbClr val="FFFFFF"/>
                </a:solidFill>
                <a:latin typeface="Poppins Bold"/>
                <a:ea typeface="Poppins Bold"/>
                <a:cs typeface="Poppins Bold"/>
                <a:sym typeface="Poppins Bold"/>
              </a:rPr>
              <a:t>Struktur File</a:t>
            </a:r>
          </a:p>
        </p:txBody>
      </p:sp>
      <p:sp>
        <p:nvSpPr>
          <p:cNvPr name="TextBox 13" id="13"/>
          <p:cNvSpPr txBox="true"/>
          <p:nvPr/>
        </p:nvSpPr>
        <p:spPr>
          <a:xfrm rot="0">
            <a:off x="2143674" y="7078727"/>
            <a:ext cx="6766225" cy="2211429"/>
          </a:xfrm>
          <a:prstGeom prst="rect">
            <a:avLst/>
          </a:prstGeom>
        </p:spPr>
        <p:txBody>
          <a:bodyPr anchor="t" rtlCol="false" tIns="0" lIns="0" bIns="0" rIns="0">
            <a:spAutoFit/>
          </a:bodyPr>
          <a:lstStyle/>
          <a:p>
            <a:pPr algn="just" marL="390968" indent="-195484" lvl="1">
              <a:lnSpc>
                <a:spcPts val="2535"/>
              </a:lnSpc>
              <a:buFont typeface="Arial"/>
              <a:buChar char="•"/>
            </a:pPr>
            <a:r>
              <a:rPr lang="en-US" sz="1810">
                <a:solidFill>
                  <a:srgbClr val="FFFFFF"/>
                </a:solidFill>
                <a:latin typeface="Poppins"/>
                <a:ea typeface="Poppins"/>
                <a:cs typeface="Poppins"/>
                <a:sym typeface="Poppins"/>
              </a:rPr>
              <a:t>Pendaftaran pasien berbasis Nomor KTP pemilik</a:t>
            </a:r>
          </a:p>
          <a:p>
            <a:pPr algn="just" marL="390968" indent="-195484" lvl="1">
              <a:lnSpc>
                <a:spcPts val="2535"/>
              </a:lnSpc>
              <a:buFont typeface="Arial"/>
              <a:buChar char="•"/>
            </a:pPr>
            <a:r>
              <a:rPr lang="en-US" sz="1810">
                <a:solidFill>
                  <a:srgbClr val="FFFFFF"/>
                </a:solidFill>
                <a:latin typeface="Poppins"/>
                <a:ea typeface="Poppins"/>
                <a:cs typeface="Poppins"/>
                <a:sym typeface="Poppins"/>
              </a:rPr>
              <a:t>Manajemen data pasien &amp; pemilik secara dinamis</a:t>
            </a:r>
          </a:p>
          <a:p>
            <a:pPr algn="just" marL="390968" indent="-195484" lvl="1">
              <a:lnSpc>
                <a:spcPts val="2535"/>
              </a:lnSpc>
              <a:buFont typeface="Arial"/>
              <a:buChar char="•"/>
            </a:pPr>
            <a:r>
              <a:rPr lang="en-US" sz="1810">
                <a:solidFill>
                  <a:srgbClr val="FFFFFF"/>
                </a:solidFill>
                <a:latin typeface="Poppins"/>
                <a:ea typeface="Poppins"/>
                <a:cs typeface="Poppins"/>
                <a:sym typeface="Poppins"/>
              </a:rPr>
              <a:t>Antrian pemeriksaan dan prioritas darurat</a:t>
            </a:r>
          </a:p>
          <a:p>
            <a:pPr algn="just" marL="390968" indent="-195484" lvl="1">
              <a:lnSpc>
                <a:spcPts val="2535"/>
              </a:lnSpc>
              <a:buFont typeface="Arial"/>
              <a:buChar char="•"/>
            </a:pPr>
            <a:r>
              <a:rPr lang="en-US" sz="1810">
                <a:solidFill>
                  <a:srgbClr val="FFFFFF"/>
                </a:solidFill>
                <a:latin typeface="Poppins"/>
                <a:ea typeface="Poppins"/>
                <a:cs typeface="Poppins"/>
                <a:sym typeface="Poppins"/>
              </a:rPr>
              <a:t>Pencatatan pemeriksaan, rawat inap, dan tindakan medis</a:t>
            </a:r>
          </a:p>
          <a:p>
            <a:pPr algn="just" marL="390968" indent="-195484" lvl="1">
              <a:lnSpc>
                <a:spcPts val="2535"/>
              </a:lnSpc>
              <a:buFont typeface="Arial"/>
              <a:buChar char="•"/>
            </a:pPr>
            <a:r>
              <a:rPr lang="en-US" sz="1810">
                <a:solidFill>
                  <a:srgbClr val="FFFFFF"/>
                </a:solidFill>
                <a:latin typeface="Poppins"/>
                <a:ea typeface="Poppins"/>
                <a:cs typeface="Poppins"/>
                <a:sym typeface="Poppins"/>
              </a:rPr>
              <a:t>Perhitungan biaya, struk pembayaran, dan laporan</a:t>
            </a:r>
          </a:p>
          <a:p>
            <a:pPr algn="just">
              <a:lnSpc>
                <a:spcPts val="2535"/>
              </a:lnSpc>
              <a:spcBef>
                <a:spcPct val="0"/>
              </a:spcBef>
            </a:pPr>
          </a:p>
        </p:txBody>
      </p:sp>
      <p:sp>
        <p:nvSpPr>
          <p:cNvPr name="TextBox 14" id="14"/>
          <p:cNvSpPr txBox="true"/>
          <p:nvPr/>
        </p:nvSpPr>
        <p:spPr>
          <a:xfrm rot="0">
            <a:off x="10697144" y="3418383"/>
            <a:ext cx="3719714" cy="4719059"/>
          </a:xfrm>
          <a:prstGeom prst="rect">
            <a:avLst/>
          </a:prstGeom>
        </p:spPr>
        <p:txBody>
          <a:bodyPr anchor="t" rtlCol="false" tIns="0" lIns="0" bIns="0" rIns="0">
            <a:spAutoFit/>
          </a:bodyPr>
          <a:lstStyle/>
          <a:p>
            <a:pPr algn="l">
              <a:lnSpc>
                <a:spcPts val="2919"/>
              </a:lnSpc>
            </a:pPr>
            <a:r>
              <a:rPr lang="en-US" sz="2085" b="true">
                <a:solidFill>
                  <a:srgbClr val="FFFFFF"/>
                </a:solidFill>
                <a:latin typeface="Poppins Bold"/>
                <a:ea typeface="Poppins Bold"/>
                <a:cs typeface="Poppins Bold"/>
                <a:sym typeface="Poppins Bold"/>
              </a:rPr>
              <a:t>Header (.h): </a:t>
            </a:r>
          </a:p>
          <a:p>
            <a:pPr algn="l" marL="450208" indent="-225104" lvl="1">
              <a:lnSpc>
                <a:spcPts val="2919"/>
              </a:lnSpc>
              <a:buFont typeface="Arial"/>
              <a:buChar char="•"/>
            </a:pPr>
            <a:r>
              <a:rPr lang="en-US" sz="2085">
                <a:solidFill>
                  <a:srgbClr val="FFFFFF"/>
                </a:solidFill>
                <a:latin typeface="Poppins"/>
                <a:ea typeface="Poppins"/>
                <a:cs typeface="Poppins"/>
                <a:sym typeface="Poppins"/>
              </a:rPr>
              <a:t> </a:t>
            </a:r>
            <a:r>
              <a:rPr lang="en-US" sz="2085">
                <a:solidFill>
                  <a:srgbClr val="FFFFFF"/>
                </a:solidFill>
                <a:latin typeface="Poppins"/>
                <a:ea typeface="Poppins"/>
                <a:cs typeface="Poppins"/>
                <a:sym typeface="Poppins"/>
              </a:rPr>
              <a:t>pasien, pendaftaran, pemeriksaan, antrian, rawat_inap, harga_tindakan, laporan</a:t>
            </a:r>
          </a:p>
          <a:p>
            <a:pPr algn="l">
              <a:lnSpc>
                <a:spcPts val="2919"/>
              </a:lnSpc>
            </a:pPr>
            <a:r>
              <a:rPr lang="en-US" sz="2085" b="true">
                <a:solidFill>
                  <a:srgbClr val="FFFFFF"/>
                </a:solidFill>
                <a:latin typeface="Poppins Bold"/>
                <a:ea typeface="Poppins Bold"/>
                <a:cs typeface="Poppins Bold"/>
                <a:sym typeface="Poppins Bold"/>
              </a:rPr>
              <a:t>Source: </a:t>
            </a:r>
          </a:p>
          <a:p>
            <a:pPr algn="l" marL="450208" indent="-225104" lvl="1">
              <a:lnSpc>
                <a:spcPts val="2919"/>
              </a:lnSpc>
              <a:buFont typeface="Arial"/>
              <a:buChar char="•"/>
            </a:pPr>
            <a:r>
              <a:rPr lang="en-US" sz="2085">
                <a:solidFill>
                  <a:srgbClr val="FFFFFF"/>
                </a:solidFill>
                <a:latin typeface="Poppins"/>
                <a:ea typeface="Poppins"/>
                <a:cs typeface="Poppins"/>
                <a:sym typeface="Poppins"/>
              </a:rPr>
              <a:t>main.cpp</a:t>
            </a:r>
          </a:p>
          <a:p>
            <a:pPr algn="l">
              <a:lnSpc>
                <a:spcPts val="2919"/>
              </a:lnSpc>
            </a:pPr>
            <a:r>
              <a:rPr lang="en-US" sz="2085" b="true">
                <a:solidFill>
                  <a:srgbClr val="FFFFFF"/>
                </a:solidFill>
                <a:latin typeface="Poppins Bold"/>
                <a:ea typeface="Poppins Bold"/>
                <a:cs typeface="Poppins Bold"/>
                <a:sym typeface="Poppins Bold"/>
              </a:rPr>
              <a:t>Data (.txt): </a:t>
            </a:r>
          </a:p>
          <a:p>
            <a:pPr algn="l" marL="450208" indent="-225104" lvl="1">
              <a:lnSpc>
                <a:spcPts val="2919"/>
              </a:lnSpc>
              <a:buFont typeface="Arial"/>
              <a:buChar char="•"/>
            </a:pPr>
            <a:r>
              <a:rPr lang="en-US" sz="2085">
                <a:solidFill>
                  <a:srgbClr val="FFFFFF"/>
                </a:solidFill>
                <a:latin typeface="Poppins"/>
                <a:ea typeface="Poppins"/>
                <a:cs typeface="Poppins"/>
                <a:sym typeface="Poppins"/>
              </a:rPr>
              <a:t>data_ktp, data_pasien, laporan_pemeriksaan, struk_pembayaran</a:t>
            </a:r>
          </a:p>
          <a:p>
            <a:pPr algn="l">
              <a:lnSpc>
                <a:spcPts val="291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953299" y="-2146521"/>
            <a:ext cx="5362705" cy="5593434"/>
          </a:xfrm>
          <a:custGeom>
            <a:avLst/>
            <a:gdLst/>
            <a:ahLst/>
            <a:cxnLst/>
            <a:rect r="r" b="b" t="t" l="l"/>
            <a:pathLst>
              <a:path h="5593434" w="5362705">
                <a:moveTo>
                  <a:pt x="0" y="0"/>
                </a:moveTo>
                <a:lnTo>
                  <a:pt x="5362705" y="0"/>
                </a:lnTo>
                <a:lnTo>
                  <a:pt x="5362705" y="5593434"/>
                </a:lnTo>
                <a:lnTo>
                  <a:pt x="0" y="5593434"/>
                </a:lnTo>
                <a:lnTo>
                  <a:pt x="0" y="0"/>
                </a:lnTo>
                <a:close/>
              </a:path>
            </a:pathLst>
          </a:custGeom>
          <a:blipFill>
            <a:blip r:embed="rId3"/>
            <a:stretch>
              <a:fillRect l="0" t="0" r="0" b="0"/>
            </a:stretch>
          </a:blipFill>
        </p:spPr>
      </p:sp>
      <p:sp>
        <p:nvSpPr>
          <p:cNvPr name="Freeform 4" id="4"/>
          <p:cNvSpPr/>
          <p:nvPr/>
        </p:nvSpPr>
        <p:spPr>
          <a:xfrm flipH="false" flipV="false" rot="1595025">
            <a:off x="-2232309" y="8868431"/>
            <a:ext cx="6522017" cy="4114800"/>
          </a:xfrm>
          <a:custGeom>
            <a:avLst/>
            <a:gdLst/>
            <a:ahLst/>
            <a:cxnLst/>
            <a:rect r="r" b="b" t="t" l="l"/>
            <a:pathLst>
              <a:path h="4114800" w="6522017">
                <a:moveTo>
                  <a:pt x="0" y="0"/>
                </a:moveTo>
                <a:lnTo>
                  <a:pt x="6522018" y="0"/>
                </a:lnTo>
                <a:lnTo>
                  <a:pt x="65220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810868">
            <a:off x="14190191" y="-5965231"/>
            <a:ext cx="7637930" cy="6915799"/>
          </a:xfrm>
          <a:custGeom>
            <a:avLst/>
            <a:gdLst/>
            <a:ahLst/>
            <a:cxnLst/>
            <a:rect r="r" b="b" t="t" l="l"/>
            <a:pathLst>
              <a:path h="6915799" w="7637930">
                <a:moveTo>
                  <a:pt x="0" y="0"/>
                </a:moveTo>
                <a:lnTo>
                  <a:pt x="7637931" y="0"/>
                </a:lnTo>
                <a:lnTo>
                  <a:pt x="7637931" y="6915798"/>
                </a:lnTo>
                <a:lnTo>
                  <a:pt x="0" y="69157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flipV="true">
            <a:off x="579027" y="9636804"/>
            <a:ext cx="17129922" cy="19050"/>
          </a:xfrm>
          <a:prstGeom prst="line">
            <a:avLst/>
          </a:prstGeom>
          <a:ln cap="flat" w="19050">
            <a:solidFill>
              <a:srgbClr val="FFFFFF"/>
            </a:solidFill>
            <a:prstDash val="solid"/>
            <a:headEnd type="none" len="sm" w="sm"/>
            <a:tailEnd type="none" len="sm" w="sm"/>
          </a:ln>
        </p:spPr>
      </p:sp>
      <p:sp>
        <p:nvSpPr>
          <p:cNvPr name="AutoShape 7" id="7"/>
          <p:cNvSpPr/>
          <p:nvPr/>
        </p:nvSpPr>
        <p:spPr>
          <a:xfrm flipV="true">
            <a:off x="579051" y="631146"/>
            <a:ext cx="17129922" cy="19050"/>
          </a:xfrm>
          <a:prstGeom prst="line">
            <a:avLst/>
          </a:prstGeom>
          <a:ln cap="flat" w="19050">
            <a:solidFill>
              <a:srgbClr val="FFFFFF"/>
            </a:solidFill>
            <a:prstDash val="solid"/>
            <a:headEnd type="none" len="sm" w="sm"/>
            <a:tailEnd type="none" len="sm" w="sm"/>
          </a:ln>
        </p:spPr>
      </p:sp>
      <p:sp>
        <p:nvSpPr>
          <p:cNvPr name="Freeform 8" id="8"/>
          <p:cNvSpPr/>
          <p:nvPr/>
        </p:nvSpPr>
        <p:spPr>
          <a:xfrm flipH="false" flipV="false" rot="0">
            <a:off x="1028700" y="1159649"/>
            <a:ext cx="7944881" cy="2858953"/>
          </a:xfrm>
          <a:custGeom>
            <a:avLst/>
            <a:gdLst/>
            <a:ahLst/>
            <a:cxnLst/>
            <a:rect r="r" b="b" t="t" l="l"/>
            <a:pathLst>
              <a:path h="2858953" w="7944881">
                <a:moveTo>
                  <a:pt x="0" y="0"/>
                </a:moveTo>
                <a:lnTo>
                  <a:pt x="7944881" y="0"/>
                </a:lnTo>
                <a:lnTo>
                  <a:pt x="7944881" y="2858953"/>
                </a:lnTo>
                <a:lnTo>
                  <a:pt x="0" y="2858953"/>
                </a:lnTo>
                <a:lnTo>
                  <a:pt x="0" y="0"/>
                </a:lnTo>
                <a:close/>
              </a:path>
            </a:pathLst>
          </a:custGeom>
          <a:blipFill>
            <a:blip r:embed="rId8"/>
            <a:stretch>
              <a:fillRect l="0" t="0" r="0" b="0"/>
            </a:stretch>
          </a:blipFill>
        </p:spPr>
      </p:sp>
      <p:sp>
        <p:nvSpPr>
          <p:cNvPr name="Freeform 9" id="9"/>
          <p:cNvSpPr/>
          <p:nvPr/>
        </p:nvSpPr>
        <p:spPr>
          <a:xfrm flipH="false" flipV="false" rot="0">
            <a:off x="1028700" y="4544637"/>
            <a:ext cx="7245593" cy="3946362"/>
          </a:xfrm>
          <a:custGeom>
            <a:avLst/>
            <a:gdLst/>
            <a:ahLst/>
            <a:cxnLst/>
            <a:rect r="r" b="b" t="t" l="l"/>
            <a:pathLst>
              <a:path h="3946362" w="7245593">
                <a:moveTo>
                  <a:pt x="0" y="0"/>
                </a:moveTo>
                <a:lnTo>
                  <a:pt x="7245593" y="0"/>
                </a:lnTo>
                <a:lnTo>
                  <a:pt x="7245593" y="3946362"/>
                </a:lnTo>
                <a:lnTo>
                  <a:pt x="0" y="3946362"/>
                </a:lnTo>
                <a:lnTo>
                  <a:pt x="0" y="0"/>
                </a:lnTo>
                <a:close/>
              </a:path>
            </a:pathLst>
          </a:custGeom>
          <a:blipFill>
            <a:blip r:embed="rId9"/>
            <a:stretch>
              <a:fillRect l="0" t="0" r="-3514" b="0"/>
            </a:stretch>
          </a:blipFill>
        </p:spPr>
      </p:sp>
      <p:sp>
        <p:nvSpPr>
          <p:cNvPr name="TextBox 10" id="10"/>
          <p:cNvSpPr txBox="true"/>
          <p:nvPr/>
        </p:nvSpPr>
        <p:spPr>
          <a:xfrm rot="0">
            <a:off x="1028700" y="722982"/>
            <a:ext cx="6976182" cy="363881"/>
          </a:xfrm>
          <a:prstGeom prst="rect">
            <a:avLst/>
          </a:prstGeom>
        </p:spPr>
        <p:txBody>
          <a:bodyPr anchor="t" rtlCol="false" tIns="0" lIns="0" bIns="0" rIns="0">
            <a:spAutoFit/>
          </a:bodyPr>
          <a:lstStyle/>
          <a:p>
            <a:pPr algn="l">
              <a:lnSpc>
                <a:spcPts val="2790"/>
              </a:lnSpc>
              <a:spcBef>
                <a:spcPct val="0"/>
              </a:spcBef>
            </a:pPr>
            <a:r>
              <a:rPr lang="en-US" b="true" sz="2384">
                <a:solidFill>
                  <a:srgbClr val="FFFFFF"/>
                </a:solidFill>
                <a:latin typeface="Poppins Bold"/>
                <a:ea typeface="Poppins Bold"/>
                <a:cs typeface="Poppins Bold"/>
                <a:sym typeface="Poppins Bold"/>
              </a:rPr>
              <a:t>STRUCT KTP</a:t>
            </a:r>
          </a:p>
        </p:txBody>
      </p:sp>
      <p:sp>
        <p:nvSpPr>
          <p:cNvPr name="TextBox 11" id="11"/>
          <p:cNvSpPr txBox="true"/>
          <p:nvPr/>
        </p:nvSpPr>
        <p:spPr>
          <a:xfrm rot="0">
            <a:off x="1377566" y="4104556"/>
            <a:ext cx="6976182" cy="363881"/>
          </a:xfrm>
          <a:prstGeom prst="rect">
            <a:avLst/>
          </a:prstGeom>
        </p:spPr>
        <p:txBody>
          <a:bodyPr anchor="t" rtlCol="false" tIns="0" lIns="0" bIns="0" rIns="0">
            <a:spAutoFit/>
          </a:bodyPr>
          <a:lstStyle/>
          <a:p>
            <a:pPr algn="l">
              <a:lnSpc>
                <a:spcPts val="2790"/>
              </a:lnSpc>
              <a:spcBef>
                <a:spcPct val="0"/>
              </a:spcBef>
            </a:pPr>
            <a:r>
              <a:rPr lang="en-US" b="true" sz="2384">
                <a:solidFill>
                  <a:srgbClr val="FFFFFF"/>
                </a:solidFill>
                <a:latin typeface="Poppins Bold"/>
                <a:ea typeface="Poppins Bold"/>
                <a:cs typeface="Poppins Bold"/>
                <a:sym typeface="Poppins Bold"/>
              </a:rPr>
              <a:t>STRUCT PASIEN</a:t>
            </a:r>
          </a:p>
        </p:txBody>
      </p:sp>
      <p:sp>
        <p:nvSpPr>
          <p:cNvPr name="Freeform 12" id="12"/>
          <p:cNvSpPr/>
          <p:nvPr/>
        </p:nvSpPr>
        <p:spPr>
          <a:xfrm flipH="false" flipV="false" rot="0">
            <a:off x="9745947" y="1274432"/>
            <a:ext cx="7483816" cy="2839649"/>
          </a:xfrm>
          <a:custGeom>
            <a:avLst/>
            <a:gdLst/>
            <a:ahLst/>
            <a:cxnLst/>
            <a:rect r="r" b="b" t="t" l="l"/>
            <a:pathLst>
              <a:path h="2839649" w="7483816">
                <a:moveTo>
                  <a:pt x="0" y="0"/>
                </a:moveTo>
                <a:lnTo>
                  <a:pt x="7483815" y="0"/>
                </a:lnTo>
                <a:lnTo>
                  <a:pt x="7483815" y="2839649"/>
                </a:lnTo>
                <a:lnTo>
                  <a:pt x="0" y="2839649"/>
                </a:lnTo>
                <a:lnTo>
                  <a:pt x="0" y="0"/>
                </a:lnTo>
                <a:close/>
              </a:path>
            </a:pathLst>
          </a:custGeom>
          <a:blipFill>
            <a:blip r:embed="rId10"/>
            <a:stretch>
              <a:fillRect l="0" t="-1868" r="0" b="-1868"/>
            </a:stretch>
          </a:blipFill>
        </p:spPr>
      </p:sp>
      <p:sp>
        <p:nvSpPr>
          <p:cNvPr name="TextBox 13" id="13"/>
          <p:cNvSpPr txBox="true"/>
          <p:nvPr/>
        </p:nvSpPr>
        <p:spPr>
          <a:xfrm rot="0">
            <a:off x="9745947" y="795768"/>
            <a:ext cx="6976182" cy="363881"/>
          </a:xfrm>
          <a:prstGeom prst="rect">
            <a:avLst/>
          </a:prstGeom>
        </p:spPr>
        <p:txBody>
          <a:bodyPr anchor="t" rtlCol="false" tIns="0" lIns="0" bIns="0" rIns="0">
            <a:spAutoFit/>
          </a:bodyPr>
          <a:lstStyle/>
          <a:p>
            <a:pPr algn="l">
              <a:lnSpc>
                <a:spcPts val="2790"/>
              </a:lnSpc>
              <a:spcBef>
                <a:spcPct val="0"/>
              </a:spcBef>
            </a:pPr>
            <a:r>
              <a:rPr lang="en-US" b="true" sz="2384">
                <a:solidFill>
                  <a:srgbClr val="FFFFFF"/>
                </a:solidFill>
                <a:latin typeface="Poppins Bold"/>
                <a:ea typeface="Poppins Bold"/>
                <a:cs typeface="Poppins Bold"/>
                <a:sym typeface="Poppins Bold"/>
              </a:rPr>
              <a:t>ARRAY DINAMIS</a:t>
            </a:r>
          </a:p>
        </p:txBody>
      </p:sp>
      <p:sp>
        <p:nvSpPr>
          <p:cNvPr name="Freeform 14" id="14"/>
          <p:cNvSpPr/>
          <p:nvPr/>
        </p:nvSpPr>
        <p:spPr>
          <a:xfrm flipH="false" flipV="false" rot="0">
            <a:off x="9722063" y="4733206"/>
            <a:ext cx="7023949" cy="4313531"/>
          </a:xfrm>
          <a:custGeom>
            <a:avLst/>
            <a:gdLst/>
            <a:ahLst/>
            <a:cxnLst/>
            <a:rect r="r" b="b" t="t" l="l"/>
            <a:pathLst>
              <a:path h="4313531" w="7023949">
                <a:moveTo>
                  <a:pt x="0" y="0"/>
                </a:moveTo>
                <a:lnTo>
                  <a:pt x="7023949" y="0"/>
                </a:lnTo>
                <a:lnTo>
                  <a:pt x="7023949" y="4313531"/>
                </a:lnTo>
                <a:lnTo>
                  <a:pt x="0" y="4313531"/>
                </a:lnTo>
                <a:lnTo>
                  <a:pt x="0" y="0"/>
                </a:lnTo>
                <a:close/>
              </a:path>
            </a:pathLst>
          </a:custGeom>
          <a:blipFill>
            <a:blip r:embed="rId11"/>
            <a:stretch>
              <a:fillRect l="0" t="0" r="0" b="0"/>
            </a:stretch>
          </a:blipFill>
        </p:spPr>
      </p:sp>
      <p:sp>
        <p:nvSpPr>
          <p:cNvPr name="TextBox 15" id="15"/>
          <p:cNvSpPr txBox="true"/>
          <p:nvPr/>
        </p:nvSpPr>
        <p:spPr>
          <a:xfrm rot="0">
            <a:off x="9766640" y="4357934"/>
            <a:ext cx="7442430" cy="363881"/>
          </a:xfrm>
          <a:prstGeom prst="rect">
            <a:avLst/>
          </a:prstGeom>
        </p:spPr>
        <p:txBody>
          <a:bodyPr anchor="t" rtlCol="false" tIns="0" lIns="0" bIns="0" rIns="0">
            <a:spAutoFit/>
          </a:bodyPr>
          <a:lstStyle/>
          <a:p>
            <a:pPr algn="l">
              <a:lnSpc>
                <a:spcPts val="2790"/>
              </a:lnSpc>
              <a:spcBef>
                <a:spcPct val="0"/>
              </a:spcBef>
            </a:pPr>
            <a:r>
              <a:rPr lang="en-US" b="true" sz="2384">
                <a:solidFill>
                  <a:srgbClr val="FFFFFF"/>
                </a:solidFill>
                <a:latin typeface="Poppins Bold"/>
                <a:ea typeface="Poppins Bold"/>
                <a:cs typeface="Poppins Bold"/>
                <a:sym typeface="Poppins Bold"/>
              </a:rPr>
              <a:t>CIRCULAR LINK LIST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595025">
            <a:off x="-2232309" y="8868431"/>
            <a:ext cx="6522017" cy="4114800"/>
          </a:xfrm>
          <a:custGeom>
            <a:avLst/>
            <a:gdLst/>
            <a:ahLst/>
            <a:cxnLst/>
            <a:rect r="r" b="b" t="t" l="l"/>
            <a:pathLst>
              <a:path h="4114800" w="6522017">
                <a:moveTo>
                  <a:pt x="0" y="0"/>
                </a:moveTo>
                <a:lnTo>
                  <a:pt x="6522018" y="0"/>
                </a:lnTo>
                <a:lnTo>
                  <a:pt x="65220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808256" y="7316609"/>
            <a:ext cx="5248839" cy="5355958"/>
          </a:xfrm>
          <a:custGeom>
            <a:avLst/>
            <a:gdLst/>
            <a:ahLst/>
            <a:cxnLst/>
            <a:rect r="r" b="b" t="t" l="l"/>
            <a:pathLst>
              <a:path h="5355958" w="5248839">
                <a:moveTo>
                  <a:pt x="0" y="0"/>
                </a:moveTo>
                <a:lnTo>
                  <a:pt x="5248838" y="0"/>
                </a:lnTo>
                <a:lnTo>
                  <a:pt x="5248838" y="5355957"/>
                </a:lnTo>
                <a:lnTo>
                  <a:pt x="0" y="5355957"/>
                </a:lnTo>
                <a:lnTo>
                  <a:pt x="0" y="0"/>
                </a:lnTo>
                <a:close/>
              </a:path>
            </a:pathLst>
          </a:custGeom>
          <a:blipFill>
            <a:blip r:embed="rId5"/>
            <a:stretch>
              <a:fillRect l="0" t="0" r="0" b="0"/>
            </a:stretch>
          </a:blipFill>
        </p:spPr>
      </p:sp>
      <p:sp>
        <p:nvSpPr>
          <p:cNvPr name="Freeform 5" id="5"/>
          <p:cNvSpPr/>
          <p:nvPr/>
        </p:nvSpPr>
        <p:spPr>
          <a:xfrm flipH="false" flipV="false" rot="0">
            <a:off x="16381620" y="411464"/>
            <a:ext cx="1316862" cy="1316862"/>
          </a:xfrm>
          <a:custGeom>
            <a:avLst/>
            <a:gdLst/>
            <a:ahLst/>
            <a:cxnLst/>
            <a:rect r="r" b="b" t="t" l="l"/>
            <a:pathLst>
              <a:path h="1316862" w="1316862">
                <a:moveTo>
                  <a:pt x="0" y="0"/>
                </a:moveTo>
                <a:lnTo>
                  <a:pt x="1316862" y="0"/>
                </a:lnTo>
                <a:lnTo>
                  <a:pt x="1316862" y="1316862"/>
                </a:lnTo>
                <a:lnTo>
                  <a:pt x="0" y="1316862"/>
                </a:lnTo>
                <a:lnTo>
                  <a:pt x="0" y="0"/>
                </a:lnTo>
                <a:close/>
              </a:path>
            </a:pathLst>
          </a:custGeom>
          <a:blipFill>
            <a:blip r:embed="rId6"/>
            <a:stretch>
              <a:fillRect l="0" t="0" r="0" b="0"/>
            </a:stretch>
          </a:blipFill>
        </p:spPr>
      </p:sp>
      <p:sp>
        <p:nvSpPr>
          <p:cNvPr name="Freeform 6" id="6"/>
          <p:cNvSpPr/>
          <p:nvPr/>
        </p:nvSpPr>
        <p:spPr>
          <a:xfrm flipH="false" flipV="false" rot="-2912536">
            <a:off x="14408657" y="8713381"/>
            <a:ext cx="5262789" cy="5503570"/>
          </a:xfrm>
          <a:custGeom>
            <a:avLst/>
            <a:gdLst/>
            <a:ahLst/>
            <a:cxnLst/>
            <a:rect r="r" b="b" t="t" l="l"/>
            <a:pathLst>
              <a:path h="5503570" w="5262789">
                <a:moveTo>
                  <a:pt x="0" y="0"/>
                </a:moveTo>
                <a:lnTo>
                  <a:pt x="5262788" y="0"/>
                </a:lnTo>
                <a:lnTo>
                  <a:pt x="5262788" y="5503570"/>
                </a:lnTo>
                <a:lnTo>
                  <a:pt x="0" y="5503570"/>
                </a:lnTo>
                <a:lnTo>
                  <a:pt x="0" y="0"/>
                </a:lnTo>
                <a:close/>
              </a:path>
            </a:pathLst>
          </a:custGeom>
          <a:blipFill>
            <a:blip r:embed="rId7"/>
            <a:stretch>
              <a:fillRect l="0" t="0" r="0" b="0"/>
            </a:stretch>
          </a:blipFill>
        </p:spPr>
      </p:sp>
      <p:sp>
        <p:nvSpPr>
          <p:cNvPr name="Freeform 7" id="7"/>
          <p:cNvSpPr/>
          <p:nvPr/>
        </p:nvSpPr>
        <p:spPr>
          <a:xfrm flipH="false" flipV="false" rot="0">
            <a:off x="1028700" y="588642"/>
            <a:ext cx="4957859" cy="3969581"/>
          </a:xfrm>
          <a:custGeom>
            <a:avLst/>
            <a:gdLst/>
            <a:ahLst/>
            <a:cxnLst/>
            <a:rect r="r" b="b" t="t" l="l"/>
            <a:pathLst>
              <a:path h="3969581" w="4957859">
                <a:moveTo>
                  <a:pt x="0" y="0"/>
                </a:moveTo>
                <a:lnTo>
                  <a:pt x="4957859" y="0"/>
                </a:lnTo>
                <a:lnTo>
                  <a:pt x="4957859" y="3969581"/>
                </a:lnTo>
                <a:lnTo>
                  <a:pt x="0" y="3969581"/>
                </a:lnTo>
                <a:lnTo>
                  <a:pt x="0" y="0"/>
                </a:lnTo>
                <a:close/>
              </a:path>
            </a:pathLst>
          </a:custGeom>
          <a:blipFill>
            <a:blip r:embed="rId8"/>
            <a:stretch>
              <a:fillRect l="0" t="0" r="0" b="0"/>
            </a:stretch>
          </a:blipFill>
        </p:spPr>
      </p:sp>
      <p:sp>
        <p:nvSpPr>
          <p:cNvPr name="Freeform 8" id="8"/>
          <p:cNvSpPr/>
          <p:nvPr/>
        </p:nvSpPr>
        <p:spPr>
          <a:xfrm flipH="false" flipV="false" rot="0">
            <a:off x="1028700" y="4984104"/>
            <a:ext cx="6323746" cy="3400360"/>
          </a:xfrm>
          <a:custGeom>
            <a:avLst/>
            <a:gdLst/>
            <a:ahLst/>
            <a:cxnLst/>
            <a:rect r="r" b="b" t="t" l="l"/>
            <a:pathLst>
              <a:path h="3400360" w="6323746">
                <a:moveTo>
                  <a:pt x="0" y="0"/>
                </a:moveTo>
                <a:lnTo>
                  <a:pt x="6323746" y="0"/>
                </a:lnTo>
                <a:lnTo>
                  <a:pt x="6323746" y="3400360"/>
                </a:lnTo>
                <a:lnTo>
                  <a:pt x="0" y="3400360"/>
                </a:lnTo>
                <a:lnTo>
                  <a:pt x="0" y="0"/>
                </a:lnTo>
                <a:close/>
              </a:path>
            </a:pathLst>
          </a:custGeom>
          <a:blipFill>
            <a:blip r:embed="rId9"/>
            <a:stretch>
              <a:fillRect l="0" t="0" r="0" b="0"/>
            </a:stretch>
          </a:blipFill>
        </p:spPr>
      </p:sp>
      <p:sp>
        <p:nvSpPr>
          <p:cNvPr name="TextBox 9" id="9"/>
          <p:cNvSpPr txBox="true"/>
          <p:nvPr/>
        </p:nvSpPr>
        <p:spPr>
          <a:xfrm rot="0">
            <a:off x="8259356" y="1152525"/>
            <a:ext cx="6976182" cy="363881"/>
          </a:xfrm>
          <a:prstGeom prst="rect">
            <a:avLst/>
          </a:prstGeom>
        </p:spPr>
        <p:txBody>
          <a:bodyPr anchor="t" rtlCol="false" tIns="0" lIns="0" bIns="0" rIns="0">
            <a:spAutoFit/>
          </a:bodyPr>
          <a:lstStyle/>
          <a:p>
            <a:pPr algn="l">
              <a:lnSpc>
                <a:spcPts val="2790"/>
              </a:lnSpc>
              <a:spcBef>
                <a:spcPct val="0"/>
              </a:spcBef>
            </a:pPr>
          </a:p>
        </p:txBody>
      </p:sp>
      <p:sp>
        <p:nvSpPr>
          <p:cNvPr name="TextBox 10" id="10"/>
          <p:cNvSpPr txBox="true"/>
          <p:nvPr/>
        </p:nvSpPr>
        <p:spPr>
          <a:xfrm rot="0">
            <a:off x="1028700" y="224761"/>
            <a:ext cx="6976182" cy="363881"/>
          </a:xfrm>
          <a:prstGeom prst="rect">
            <a:avLst/>
          </a:prstGeom>
        </p:spPr>
        <p:txBody>
          <a:bodyPr anchor="t" rtlCol="false" tIns="0" lIns="0" bIns="0" rIns="0">
            <a:spAutoFit/>
          </a:bodyPr>
          <a:lstStyle/>
          <a:p>
            <a:pPr algn="l">
              <a:lnSpc>
                <a:spcPts val="2790"/>
              </a:lnSpc>
              <a:spcBef>
                <a:spcPct val="0"/>
              </a:spcBef>
            </a:pPr>
            <a:r>
              <a:rPr lang="en-US" b="true" sz="2384">
                <a:solidFill>
                  <a:srgbClr val="FFFFFF"/>
                </a:solidFill>
                <a:latin typeface="Poppins Bold"/>
                <a:ea typeface="Poppins Bold"/>
                <a:cs typeface="Poppins Bold"/>
                <a:sym typeface="Poppins Bold"/>
              </a:rPr>
              <a:t>QUEUE ANTIRAIN PASIEN</a:t>
            </a:r>
          </a:p>
        </p:txBody>
      </p:sp>
      <p:sp>
        <p:nvSpPr>
          <p:cNvPr name="TextBox 11" id="11"/>
          <p:cNvSpPr txBox="true"/>
          <p:nvPr/>
        </p:nvSpPr>
        <p:spPr>
          <a:xfrm rot="0">
            <a:off x="1144441" y="4620223"/>
            <a:ext cx="7442430" cy="363881"/>
          </a:xfrm>
          <a:prstGeom prst="rect">
            <a:avLst/>
          </a:prstGeom>
        </p:spPr>
        <p:txBody>
          <a:bodyPr anchor="t" rtlCol="false" tIns="0" lIns="0" bIns="0" rIns="0">
            <a:spAutoFit/>
          </a:bodyPr>
          <a:lstStyle/>
          <a:p>
            <a:pPr algn="l">
              <a:lnSpc>
                <a:spcPts val="2790"/>
              </a:lnSpc>
              <a:spcBef>
                <a:spcPct val="0"/>
              </a:spcBef>
            </a:pPr>
            <a:r>
              <a:rPr lang="en-US" b="true" sz="2384">
                <a:solidFill>
                  <a:srgbClr val="FFFFFF"/>
                </a:solidFill>
                <a:latin typeface="Poppins Bold"/>
                <a:ea typeface="Poppins Bold"/>
                <a:cs typeface="Poppins Bold"/>
                <a:sym typeface="Poppins Bold"/>
              </a:rPr>
              <a:t>enqueue</a:t>
            </a:r>
          </a:p>
        </p:txBody>
      </p:sp>
      <p:sp>
        <p:nvSpPr>
          <p:cNvPr name="Freeform 12" id="12"/>
          <p:cNvSpPr/>
          <p:nvPr/>
        </p:nvSpPr>
        <p:spPr>
          <a:xfrm flipH="false" flipV="false" rot="0">
            <a:off x="7029756" y="518385"/>
            <a:ext cx="7023578" cy="4111363"/>
          </a:xfrm>
          <a:custGeom>
            <a:avLst/>
            <a:gdLst/>
            <a:ahLst/>
            <a:cxnLst/>
            <a:rect r="r" b="b" t="t" l="l"/>
            <a:pathLst>
              <a:path h="4111363" w="7023578">
                <a:moveTo>
                  <a:pt x="0" y="0"/>
                </a:moveTo>
                <a:lnTo>
                  <a:pt x="7023578" y="0"/>
                </a:lnTo>
                <a:lnTo>
                  <a:pt x="7023578" y="4111363"/>
                </a:lnTo>
                <a:lnTo>
                  <a:pt x="0" y="4111363"/>
                </a:lnTo>
                <a:lnTo>
                  <a:pt x="0" y="0"/>
                </a:lnTo>
                <a:close/>
              </a:path>
            </a:pathLst>
          </a:custGeom>
          <a:blipFill>
            <a:blip r:embed="rId10"/>
            <a:stretch>
              <a:fillRect l="0" t="0" r="0" b="0"/>
            </a:stretch>
          </a:blipFill>
        </p:spPr>
      </p:sp>
      <p:sp>
        <p:nvSpPr>
          <p:cNvPr name="TextBox 13" id="13"/>
          <p:cNvSpPr txBox="true"/>
          <p:nvPr/>
        </p:nvSpPr>
        <p:spPr>
          <a:xfrm rot="0">
            <a:off x="7029756" y="224761"/>
            <a:ext cx="6976182" cy="363881"/>
          </a:xfrm>
          <a:prstGeom prst="rect">
            <a:avLst/>
          </a:prstGeom>
        </p:spPr>
        <p:txBody>
          <a:bodyPr anchor="t" rtlCol="false" tIns="0" lIns="0" bIns="0" rIns="0">
            <a:spAutoFit/>
          </a:bodyPr>
          <a:lstStyle/>
          <a:p>
            <a:pPr algn="l">
              <a:lnSpc>
                <a:spcPts val="2790"/>
              </a:lnSpc>
              <a:spcBef>
                <a:spcPct val="0"/>
              </a:spcBef>
            </a:pPr>
            <a:r>
              <a:rPr lang="en-US" b="true" sz="2384">
                <a:solidFill>
                  <a:srgbClr val="FFFFFF"/>
                </a:solidFill>
                <a:latin typeface="Poppins Bold"/>
                <a:ea typeface="Poppins Bold"/>
                <a:cs typeface="Poppins Bold"/>
                <a:sym typeface="Poppins Bold"/>
              </a:rPr>
              <a:t>HUFFMAN</a:t>
            </a:r>
          </a:p>
        </p:txBody>
      </p:sp>
      <p:sp>
        <p:nvSpPr>
          <p:cNvPr name="Freeform 14" id="14"/>
          <p:cNvSpPr/>
          <p:nvPr/>
        </p:nvSpPr>
        <p:spPr>
          <a:xfrm flipH="false" flipV="false" rot="0">
            <a:off x="7744434" y="5185557"/>
            <a:ext cx="4816297" cy="2997454"/>
          </a:xfrm>
          <a:custGeom>
            <a:avLst/>
            <a:gdLst/>
            <a:ahLst/>
            <a:cxnLst/>
            <a:rect r="r" b="b" t="t" l="l"/>
            <a:pathLst>
              <a:path h="2997454" w="4816297">
                <a:moveTo>
                  <a:pt x="0" y="0"/>
                </a:moveTo>
                <a:lnTo>
                  <a:pt x="4816297" y="0"/>
                </a:lnTo>
                <a:lnTo>
                  <a:pt x="4816297" y="2997454"/>
                </a:lnTo>
                <a:lnTo>
                  <a:pt x="0" y="2997454"/>
                </a:lnTo>
                <a:lnTo>
                  <a:pt x="0" y="0"/>
                </a:lnTo>
                <a:close/>
              </a:path>
            </a:pathLst>
          </a:custGeom>
          <a:blipFill>
            <a:blip r:embed="rId11"/>
            <a:stretch>
              <a:fillRect l="0" t="0" r="0" b="0"/>
            </a:stretch>
          </a:blipFill>
        </p:spPr>
      </p:sp>
      <p:sp>
        <p:nvSpPr>
          <p:cNvPr name="TextBox 15" id="15"/>
          <p:cNvSpPr txBox="true"/>
          <p:nvPr/>
        </p:nvSpPr>
        <p:spPr>
          <a:xfrm rot="0">
            <a:off x="7744434" y="4797401"/>
            <a:ext cx="7442430" cy="363881"/>
          </a:xfrm>
          <a:prstGeom prst="rect">
            <a:avLst/>
          </a:prstGeom>
        </p:spPr>
        <p:txBody>
          <a:bodyPr anchor="t" rtlCol="false" tIns="0" lIns="0" bIns="0" rIns="0">
            <a:spAutoFit/>
          </a:bodyPr>
          <a:lstStyle/>
          <a:p>
            <a:pPr algn="l">
              <a:lnSpc>
                <a:spcPts val="2790"/>
              </a:lnSpc>
              <a:spcBef>
                <a:spcPct val="0"/>
              </a:spcBef>
            </a:pPr>
            <a:r>
              <a:rPr lang="en-US" b="true" sz="2384">
                <a:solidFill>
                  <a:srgbClr val="FFFFFF"/>
                </a:solidFill>
                <a:latin typeface="Poppins Bold"/>
                <a:ea typeface="Poppins Bold"/>
                <a:cs typeface="Poppins Bold"/>
                <a:sym typeface="Poppins Bold"/>
              </a:rPr>
              <a:t>AVL TREE</a:t>
            </a:r>
          </a:p>
        </p:txBody>
      </p:sp>
      <p:sp>
        <p:nvSpPr>
          <p:cNvPr name="Freeform 16" id="16"/>
          <p:cNvSpPr/>
          <p:nvPr/>
        </p:nvSpPr>
        <p:spPr>
          <a:xfrm flipH="false" flipV="false" rot="0">
            <a:off x="12830426" y="5563447"/>
            <a:ext cx="5105505" cy="2619564"/>
          </a:xfrm>
          <a:custGeom>
            <a:avLst/>
            <a:gdLst/>
            <a:ahLst/>
            <a:cxnLst/>
            <a:rect r="r" b="b" t="t" l="l"/>
            <a:pathLst>
              <a:path h="2619564" w="5105505">
                <a:moveTo>
                  <a:pt x="0" y="0"/>
                </a:moveTo>
                <a:lnTo>
                  <a:pt x="5105505" y="0"/>
                </a:lnTo>
                <a:lnTo>
                  <a:pt x="5105505" y="2619564"/>
                </a:lnTo>
                <a:lnTo>
                  <a:pt x="0" y="2619564"/>
                </a:lnTo>
                <a:lnTo>
                  <a:pt x="0" y="0"/>
                </a:lnTo>
                <a:close/>
              </a:path>
            </a:pathLst>
          </a:custGeom>
          <a:blipFill>
            <a:blip r:embed="rId12"/>
            <a:stretch>
              <a:fillRect l="-10557" t="0" r="0" b="0"/>
            </a:stretch>
          </a:blipFill>
        </p:spPr>
      </p:sp>
      <p:sp>
        <p:nvSpPr>
          <p:cNvPr name="TextBox 17" id="17"/>
          <p:cNvSpPr txBox="true"/>
          <p:nvPr/>
        </p:nvSpPr>
        <p:spPr>
          <a:xfrm rot="0">
            <a:off x="12951256" y="4998854"/>
            <a:ext cx="7442430" cy="363881"/>
          </a:xfrm>
          <a:prstGeom prst="rect">
            <a:avLst/>
          </a:prstGeom>
        </p:spPr>
        <p:txBody>
          <a:bodyPr anchor="t" rtlCol="false" tIns="0" lIns="0" bIns="0" rIns="0">
            <a:spAutoFit/>
          </a:bodyPr>
          <a:lstStyle/>
          <a:p>
            <a:pPr algn="l">
              <a:lnSpc>
                <a:spcPts val="2790"/>
              </a:lnSpc>
              <a:spcBef>
                <a:spcPct val="0"/>
              </a:spcBef>
            </a:pPr>
            <a:r>
              <a:rPr lang="en-US" b="true" sz="2384">
                <a:solidFill>
                  <a:srgbClr val="FFFFFF"/>
                </a:solidFill>
                <a:latin typeface="Poppins Bold"/>
                <a:ea typeface="Poppins Bold"/>
                <a:cs typeface="Poppins Bold"/>
                <a:sym typeface="Poppins Bold"/>
              </a:rPr>
              <a:t>FILE HADLING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595025">
            <a:off x="-2232309" y="8868431"/>
            <a:ext cx="6522017" cy="4114800"/>
          </a:xfrm>
          <a:custGeom>
            <a:avLst/>
            <a:gdLst/>
            <a:ahLst/>
            <a:cxnLst/>
            <a:rect r="r" b="b" t="t" l="l"/>
            <a:pathLst>
              <a:path h="4114800" w="6522017">
                <a:moveTo>
                  <a:pt x="0" y="0"/>
                </a:moveTo>
                <a:lnTo>
                  <a:pt x="6522018" y="0"/>
                </a:lnTo>
                <a:lnTo>
                  <a:pt x="65220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4199486" y="4309352"/>
            <a:ext cx="9889028"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3788509" y="3847371"/>
            <a:ext cx="821954" cy="820926"/>
          </a:xfrm>
          <a:custGeom>
            <a:avLst/>
            <a:gdLst/>
            <a:ahLst/>
            <a:cxnLst/>
            <a:rect r="r" b="b" t="t" l="l"/>
            <a:pathLst>
              <a:path h="820926" w="821954">
                <a:moveTo>
                  <a:pt x="0" y="0"/>
                </a:moveTo>
                <a:lnTo>
                  <a:pt x="821954" y="0"/>
                </a:lnTo>
                <a:lnTo>
                  <a:pt x="821954" y="820927"/>
                </a:lnTo>
                <a:lnTo>
                  <a:pt x="0" y="820927"/>
                </a:lnTo>
                <a:lnTo>
                  <a:pt x="0" y="0"/>
                </a:lnTo>
                <a:close/>
              </a:path>
            </a:pathLst>
          </a:custGeom>
          <a:blipFill>
            <a:blip r:embed="rId5"/>
            <a:stretch>
              <a:fillRect l="0" t="0" r="0" b="0"/>
            </a:stretch>
          </a:blipFill>
        </p:spPr>
      </p:sp>
      <p:sp>
        <p:nvSpPr>
          <p:cNvPr name="Freeform 6" id="6"/>
          <p:cNvSpPr/>
          <p:nvPr/>
        </p:nvSpPr>
        <p:spPr>
          <a:xfrm flipH="false" flipV="false" rot="0">
            <a:off x="8733023" y="3847371"/>
            <a:ext cx="821954" cy="820926"/>
          </a:xfrm>
          <a:custGeom>
            <a:avLst/>
            <a:gdLst/>
            <a:ahLst/>
            <a:cxnLst/>
            <a:rect r="r" b="b" t="t" l="l"/>
            <a:pathLst>
              <a:path h="820926" w="821954">
                <a:moveTo>
                  <a:pt x="0" y="0"/>
                </a:moveTo>
                <a:lnTo>
                  <a:pt x="821954" y="0"/>
                </a:lnTo>
                <a:lnTo>
                  <a:pt x="821954" y="820927"/>
                </a:lnTo>
                <a:lnTo>
                  <a:pt x="0" y="820927"/>
                </a:lnTo>
                <a:lnTo>
                  <a:pt x="0" y="0"/>
                </a:lnTo>
                <a:close/>
              </a:path>
            </a:pathLst>
          </a:custGeom>
          <a:blipFill>
            <a:blip r:embed="rId5"/>
            <a:stretch>
              <a:fillRect l="0" t="0" r="0" b="0"/>
            </a:stretch>
          </a:blipFill>
        </p:spPr>
      </p:sp>
      <p:sp>
        <p:nvSpPr>
          <p:cNvPr name="Freeform 7" id="7"/>
          <p:cNvSpPr/>
          <p:nvPr/>
        </p:nvSpPr>
        <p:spPr>
          <a:xfrm flipH="false" flipV="false" rot="0">
            <a:off x="13677537" y="3847371"/>
            <a:ext cx="821954" cy="820926"/>
          </a:xfrm>
          <a:custGeom>
            <a:avLst/>
            <a:gdLst/>
            <a:ahLst/>
            <a:cxnLst/>
            <a:rect r="r" b="b" t="t" l="l"/>
            <a:pathLst>
              <a:path h="820926" w="821954">
                <a:moveTo>
                  <a:pt x="0" y="0"/>
                </a:moveTo>
                <a:lnTo>
                  <a:pt x="821954" y="0"/>
                </a:lnTo>
                <a:lnTo>
                  <a:pt x="821954" y="820927"/>
                </a:lnTo>
                <a:lnTo>
                  <a:pt x="0" y="820927"/>
                </a:lnTo>
                <a:lnTo>
                  <a:pt x="0" y="0"/>
                </a:lnTo>
                <a:close/>
              </a:path>
            </a:pathLst>
          </a:custGeom>
          <a:blipFill>
            <a:blip r:embed="rId5"/>
            <a:stretch>
              <a:fillRect l="0" t="0" r="0" b="0"/>
            </a:stretch>
          </a:blipFill>
        </p:spPr>
      </p:sp>
      <p:sp>
        <p:nvSpPr>
          <p:cNvPr name="Freeform 8" id="8"/>
          <p:cNvSpPr/>
          <p:nvPr/>
        </p:nvSpPr>
        <p:spPr>
          <a:xfrm flipH="false" flipV="false" rot="0">
            <a:off x="15780988" y="7829678"/>
            <a:ext cx="5248839" cy="5355958"/>
          </a:xfrm>
          <a:custGeom>
            <a:avLst/>
            <a:gdLst/>
            <a:ahLst/>
            <a:cxnLst/>
            <a:rect r="r" b="b" t="t" l="l"/>
            <a:pathLst>
              <a:path h="5355958" w="5248839">
                <a:moveTo>
                  <a:pt x="0" y="0"/>
                </a:moveTo>
                <a:lnTo>
                  <a:pt x="5248839" y="0"/>
                </a:lnTo>
                <a:lnTo>
                  <a:pt x="5248839" y="5355958"/>
                </a:lnTo>
                <a:lnTo>
                  <a:pt x="0" y="5355958"/>
                </a:lnTo>
                <a:lnTo>
                  <a:pt x="0" y="0"/>
                </a:lnTo>
                <a:close/>
              </a:path>
            </a:pathLst>
          </a:custGeom>
          <a:blipFill>
            <a:blip r:embed="rId6"/>
            <a:stretch>
              <a:fillRect l="0" t="0" r="0" b="0"/>
            </a:stretch>
          </a:blipFill>
        </p:spPr>
      </p:sp>
      <p:sp>
        <p:nvSpPr>
          <p:cNvPr name="Freeform 9" id="9"/>
          <p:cNvSpPr/>
          <p:nvPr/>
        </p:nvSpPr>
        <p:spPr>
          <a:xfrm flipH="false" flipV="false" rot="0">
            <a:off x="-1643437" y="-3535152"/>
            <a:ext cx="5431946" cy="6243616"/>
          </a:xfrm>
          <a:custGeom>
            <a:avLst/>
            <a:gdLst/>
            <a:ahLst/>
            <a:cxnLst/>
            <a:rect r="r" b="b" t="t" l="l"/>
            <a:pathLst>
              <a:path h="6243616" w="5431946">
                <a:moveTo>
                  <a:pt x="0" y="0"/>
                </a:moveTo>
                <a:lnTo>
                  <a:pt x="5431946" y="0"/>
                </a:lnTo>
                <a:lnTo>
                  <a:pt x="5431946" y="6243616"/>
                </a:lnTo>
                <a:lnTo>
                  <a:pt x="0" y="6243616"/>
                </a:lnTo>
                <a:lnTo>
                  <a:pt x="0" y="0"/>
                </a:lnTo>
                <a:close/>
              </a:path>
            </a:pathLst>
          </a:custGeom>
          <a:blipFill>
            <a:blip r:embed="rId7"/>
            <a:stretch>
              <a:fillRect l="0" t="0" r="0" b="0"/>
            </a:stretch>
          </a:blipFill>
        </p:spPr>
      </p:sp>
      <p:sp>
        <p:nvSpPr>
          <p:cNvPr name="TextBox 10" id="10"/>
          <p:cNvSpPr txBox="true"/>
          <p:nvPr/>
        </p:nvSpPr>
        <p:spPr>
          <a:xfrm rot="0">
            <a:off x="2301968" y="1165837"/>
            <a:ext cx="13684064" cy="1322070"/>
          </a:xfrm>
          <a:prstGeom prst="rect">
            <a:avLst/>
          </a:prstGeom>
        </p:spPr>
        <p:txBody>
          <a:bodyPr anchor="t" rtlCol="false" tIns="0" lIns="0" bIns="0" rIns="0">
            <a:spAutoFit/>
          </a:bodyPr>
          <a:lstStyle/>
          <a:p>
            <a:pPr algn="ctr">
              <a:lnSpc>
                <a:spcPts val="9840"/>
              </a:lnSpc>
            </a:pPr>
            <a:r>
              <a:rPr lang="en-US" b="true" sz="8000">
                <a:solidFill>
                  <a:srgbClr val="FFFFFF"/>
                </a:solidFill>
                <a:latin typeface="Poppins Bold"/>
                <a:ea typeface="Poppins Bold"/>
                <a:cs typeface="Poppins Bold"/>
                <a:sym typeface="Poppins Bold"/>
              </a:rPr>
              <a:t>KONTRIBUSI TIM</a:t>
            </a:r>
          </a:p>
        </p:txBody>
      </p:sp>
      <p:sp>
        <p:nvSpPr>
          <p:cNvPr name="TextBox 11" id="11"/>
          <p:cNvSpPr txBox="true"/>
          <p:nvPr/>
        </p:nvSpPr>
        <p:spPr>
          <a:xfrm rot="0">
            <a:off x="2496057" y="5440573"/>
            <a:ext cx="3804209" cy="400892"/>
          </a:xfrm>
          <a:prstGeom prst="rect">
            <a:avLst/>
          </a:prstGeom>
        </p:spPr>
        <p:txBody>
          <a:bodyPr anchor="t" rtlCol="false" tIns="0" lIns="0" bIns="0" rIns="0">
            <a:spAutoFit/>
          </a:bodyPr>
          <a:lstStyle/>
          <a:p>
            <a:pPr algn="ctr">
              <a:lnSpc>
                <a:spcPts val="3037"/>
              </a:lnSpc>
            </a:pPr>
            <a:r>
              <a:rPr lang="en-US" b="true" sz="2595">
                <a:solidFill>
                  <a:srgbClr val="FFFFFF"/>
                </a:solidFill>
                <a:latin typeface="Poppins Bold"/>
                <a:ea typeface="Poppins Bold"/>
                <a:cs typeface="Poppins Bold"/>
                <a:sym typeface="Poppins Bold"/>
              </a:rPr>
              <a:t>Naurah Mufidah 30%</a:t>
            </a:r>
          </a:p>
        </p:txBody>
      </p:sp>
      <p:sp>
        <p:nvSpPr>
          <p:cNvPr name="TextBox 12" id="12"/>
          <p:cNvSpPr txBox="true"/>
          <p:nvPr/>
        </p:nvSpPr>
        <p:spPr>
          <a:xfrm rot="0">
            <a:off x="6905462" y="5294730"/>
            <a:ext cx="4353216" cy="546735"/>
          </a:xfrm>
          <a:prstGeom prst="rect">
            <a:avLst/>
          </a:prstGeom>
        </p:spPr>
        <p:txBody>
          <a:bodyPr anchor="t" rtlCol="false" tIns="0" lIns="0" bIns="0" rIns="0">
            <a:spAutoFit/>
          </a:bodyPr>
          <a:lstStyle/>
          <a:p>
            <a:pPr algn="ctr">
              <a:lnSpc>
                <a:spcPts val="4095"/>
              </a:lnSpc>
            </a:pPr>
            <a:r>
              <a:rPr lang="en-US" b="true" sz="3500">
                <a:solidFill>
                  <a:srgbClr val="FFFFFF"/>
                </a:solidFill>
                <a:latin typeface="Poppins Bold"/>
                <a:ea typeface="Poppins Bold"/>
                <a:cs typeface="Poppins Bold"/>
                <a:sym typeface="Poppins Bold"/>
              </a:rPr>
              <a:t>Rahma Diva 35%</a:t>
            </a:r>
          </a:p>
        </p:txBody>
      </p:sp>
      <p:sp>
        <p:nvSpPr>
          <p:cNvPr name="TextBox 13" id="13"/>
          <p:cNvSpPr txBox="true"/>
          <p:nvPr/>
        </p:nvSpPr>
        <p:spPr>
          <a:xfrm rot="0">
            <a:off x="1775409" y="6208183"/>
            <a:ext cx="4848154" cy="17557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Poppins"/>
                <a:ea typeface="Poppins"/>
                <a:cs typeface="Poppins"/>
                <a:sym typeface="Poppins"/>
              </a:rPr>
              <a:t>Membuat Alur program, membuat alur logika dan implementasi pada program, membuat Video AI</a:t>
            </a:r>
          </a:p>
        </p:txBody>
      </p:sp>
      <p:sp>
        <p:nvSpPr>
          <p:cNvPr name="TextBox 14" id="14"/>
          <p:cNvSpPr txBox="true"/>
          <p:nvPr/>
        </p:nvSpPr>
        <p:spPr>
          <a:xfrm rot="0">
            <a:off x="6905462" y="6208183"/>
            <a:ext cx="4477075" cy="219392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Poppins"/>
                <a:ea typeface="Poppins"/>
                <a:cs typeface="Poppins"/>
                <a:sym typeface="Poppins"/>
              </a:rPr>
              <a:t>Mengimpelementasikan fitur utama pada C++, membuat Website Program, debugging program</a:t>
            </a:r>
          </a:p>
        </p:txBody>
      </p:sp>
      <p:sp>
        <p:nvSpPr>
          <p:cNvPr name="TextBox 15" id="15"/>
          <p:cNvSpPr txBox="true"/>
          <p:nvPr/>
        </p:nvSpPr>
        <p:spPr>
          <a:xfrm rot="0">
            <a:off x="12503121" y="5188685"/>
            <a:ext cx="3170786" cy="546735"/>
          </a:xfrm>
          <a:prstGeom prst="rect">
            <a:avLst/>
          </a:prstGeom>
        </p:spPr>
        <p:txBody>
          <a:bodyPr anchor="t" rtlCol="false" tIns="0" lIns="0" bIns="0" rIns="0">
            <a:spAutoFit/>
          </a:bodyPr>
          <a:lstStyle/>
          <a:p>
            <a:pPr algn="ctr">
              <a:lnSpc>
                <a:spcPts val="4095"/>
              </a:lnSpc>
            </a:pPr>
            <a:r>
              <a:rPr lang="en-US" b="true" sz="3500">
                <a:solidFill>
                  <a:srgbClr val="FFFFFF"/>
                </a:solidFill>
                <a:latin typeface="Poppins Bold"/>
                <a:ea typeface="Poppins Bold"/>
                <a:cs typeface="Poppins Bold"/>
                <a:sym typeface="Poppins Bold"/>
              </a:rPr>
              <a:t>Elyza 35%</a:t>
            </a:r>
          </a:p>
        </p:txBody>
      </p:sp>
      <p:sp>
        <p:nvSpPr>
          <p:cNvPr name="TextBox 16" id="16"/>
          <p:cNvSpPr txBox="true"/>
          <p:nvPr/>
        </p:nvSpPr>
        <p:spPr>
          <a:xfrm rot="0">
            <a:off x="11775547" y="5981412"/>
            <a:ext cx="4625935" cy="219392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Poppins"/>
                <a:ea typeface="Poppins"/>
                <a:cs typeface="Poppins"/>
                <a:sym typeface="Poppins"/>
              </a:rPr>
              <a:t>Menambahkan Fungsi pada CPP, membuat Slide Presentasi, membuat program pada fitur utama C++ </a:t>
            </a:r>
          </a:p>
        </p:txBody>
      </p:sp>
      <p:sp>
        <p:nvSpPr>
          <p:cNvPr name="Freeform 17" id="17"/>
          <p:cNvSpPr/>
          <p:nvPr/>
        </p:nvSpPr>
        <p:spPr>
          <a:xfrm flipH="false" flipV="false" rot="0">
            <a:off x="15673907" y="1171045"/>
            <a:ext cx="1316862" cy="1316862"/>
          </a:xfrm>
          <a:custGeom>
            <a:avLst/>
            <a:gdLst/>
            <a:ahLst/>
            <a:cxnLst/>
            <a:rect r="r" b="b" t="t" l="l"/>
            <a:pathLst>
              <a:path h="1316862" w="1316862">
                <a:moveTo>
                  <a:pt x="0" y="0"/>
                </a:moveTo>
                <a:lnTo>
                  <a:pt x="1316862" y="0"/>
                </a:lnTo>
                <a:lnTo>
                  <a:pt x="1316862" y="1316862"/>
                </a:lnTo>
                <a:lnTo>
                  <a:pt x="0" y="1316862"/>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595025">
            <a:off x="-2232309" y="8868431"/>
            <a:ext cx="6522017" cy="4114800"/>
          </a:xfrm>
          <a:custGeom>
            <a:avLst/>
            <a:gdLst/>
            <a:ahLst/>
            <a:cxnLst/>
            <a:rect r="r" b="b" t="t" l="l"/>
            <a:pathLst>
              <a:path h="4114800" w="6522017">
                <a:moveTo>
                  <a:pt x="0" y="0"/>
                </a:moveTo>
                <a:lnTo>
                  <a:pt x="6522018" y="0"/>
                </a:lnTo>
                <a:lnTo>
                  <a:pt x="65220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184714" y="8066824"/>
            <a:ext cx="1316862" cy="1316862"/>
          </a:xfrm>
          <a:custGeom>
            <a:avLst/>
            <a:gdLst/>
            <a:ahLst/>
            <a:cxnLst/>
            <a:rect r="r" b="b" t="t" l="l"/>
            <a:pathLst>
              <a:path h="1316862" w="1316862">
                <a:moveTo>
                  <a:pt x="0" y="0"/>
                </a:moveTo>
                <a:lnTo>
                  <a:pt x="1316862" y="0"/>
                </a:lnTo>
                <a:lnTo>
                  <a:pt x="1316862" y="1316862"/>
                </a:lnTo>
                <a:lnTo>
                  <a:pt x="0" y="1316862"/>
                </a:lnTo>
                <a:lnTo>
                  <a:pt x="0" y="0"/>
                </a:lnTo>
                <a:close/>
              </a:path>
            </a:pathLst>
          </a:custGeom>
          <a:blipFill>
            <a:blip r:embed="rId5"/>
            <a:stretch>
              <a:fillRect l="0" t="0" r="0" b="0"/>
            </a:stretch>
          </a:blipFill>
        </p:spPr>
      </p:sp>
      <p:sp>
        <p:nvSpPr>
          <p:cNvPr name="TextBox 5" id="5"/>
          <p:cNvSpPr txBox="true"/>
          <p:nvPr/>
        </p:nvSpPr>
        <p:spPr>
          <a:xfrm rot="0">
            <a:off x="2659194" y="2503315"/>
            <a:ext cx="13826513" cy="3062985"/>
          </a:xfrm>
          <a:prstGeom prst="rect">
            <a:avLst/>
          </a:prstGeom>
        </p:spPr>
        <p:txBody>
          <a:bodyPr anchor="t" rtlCol="false" tIns="0" lIns="0" bIns="0" rIns="0">
            <a:spAutoFit/>
          </a:bodyPr>
          <a:lstStyle/>
          <a:p>
            <a:pPr algn="ctr">
              <a:lnSpc>
                <a:spcPts val="22911"/>
              </a:lnSpc>
            </a:pPr>
            <a:r>
              <a:rPr lang="en-US" b="true" sz="18627">
                <a:solidFill>
                  <a:srgbClr val="FFFFFF"/>
                </a:solidFill>
                <a:latin typeface="Poppins Bold"/>
                <a:ea typeface="Poppins Bold"/>
                <a:cs typeface="Poppins Bold"/>
                <a:sym typeface="Poppins Bold"/>
              </a:rPr>
              <a:t>THAKYOU</a:t>
            </a:r>
          </a:p>
        </p:txBody>
      </p:sp>
      <p:sp>
        <p:nvSpPr>
          <p:cNvPr name="TextBox 6" id="6"/>
          <p:cNvSpPr txBox="true"/>
          <p:nvPr/>
        </p:nvSpPr>
        <p:spPr>
          <a:xfrm rot="0">
            <a:off x="4661278" y="5557313"/>
            <a:ext cx="10341411" cy="735840"/>
          </a:xfrm>
          <a:prstGeom prst="rect">
            <a:avLst/>
          </a:prstGeom>
        </p:spPr>
        <p:txBody>
          <a:bodyPr anchor="t" rtlCol="false" tIns="0" lIns="0" bIns="0" rIns="0">
            <a:spAutoFit/>
          </a:bodyPr>
          <a:lstStyle/>
          <a:p>
            <a:pPr algn="ctr" marL="0" indent="0" lvl="1">
              <a:lnSpc>
                <a:spcPts val="5845"/>
              </a:lnSpc>
            </a:pPr>
            <a:r>
              <a:rPr lang="en-US" sz="3699" u="sng">
                <a:solidFill>
                  <a:srgbClr val="FFFFFF"/>
                </a:solidFill>
                <a:latin typeface="Poppins"/>
                <a:ea typeface="Poppins"/>
                <a:cs typeface="Poppins"/>
                <a:sym typeface="Poppins"/>
                <a:hlinkClick r:id="rId6" tooltip="https://github.com/NaurahMufidahSantoso/TPSDATA_B_KELOMPOK12"/>
              </a:rPr>
              <a:t>LINK GITHUB KLINK HEWAN CERIA PETS</a:t>
            </a:r>
          </a:p>
        </p:txBody>
      </p:sp>
      <p:sp>
        <p:nvSpPr>
          <p:cNvPr name="Freeform 7" id="7"/>
          <p:cNvSpPr/>
          <p:nvPr/>
        </p:nvSpPr>
        <p:spPr>
          <a:xfrm flipH="false" flipV="false" rot="0">
            <a:off x="-1304794" y="-2187366"/>
            <a:ext cx="4194274" cy="4374731"/>
          </a:xfrm>
          <a:custGeom>
            <a:avLst/>
            <a:gdLst/>
            <a:ahLst/>
            <a:cxnLst/>
            <a:rect r="r" b="b" t="t" l="l"/>
            <a:pathLst>
              <a:path h="4374731" w="4194274">
                <a:moveTo>
                  <a:pt x="0" y="0"/>
                </a:moveTo>
                <a:lnTo>
                  <a:pt x="4194273" y="0"/>
                </a:lnTo>
                <a:lnTo>
                  <a:pt x="4194273" y="4374732"/>
                </a:lnTo>
                <a:lnTo>
                  <a:pt x="0" y="4374732"/>
                </a:lnTo>
                <a:lnTo>
                  <a:pt x="0" y="0"/>
                </a:lnTo>
                <a:close/>
              </a:path>
            </a:pathLst>
          </a:custGeom>
          <a:blipFill>
            <a:blip r:embed="rId7"/>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DAG9ebYlKRU</dc:identifier>
  <dcterms:modified xsi:type="dcterms:W3CDTF">2011-08-01T06:04:30Z</dcterms:modified>
  <cp:revision>1</cp:revision>
  <dc:title>Presentasi Agenda Rapat Gradasi Warna Biru dan Ungu</dc:title>
</cp:coreProperties>
</file>